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61" r:id="rId15"/>
    <p:sldId id="271" r:id="rId16"/>
    <p:sldId id="272" r:id="rId17"/>
    <p:sldId id="273" r:id="rId18"/>
    <p:sldId id="284" r:id="rId19"/>
    <p:sldId id="287" r:id="rId20"/>
    <p:sldId id="288" r:id="rId21"/>
    <p:sldId id="289" r:id="rId22"/>
    <p:sldId id="291" r:id="rId23"/>
    <p:sldId id="292" r:id="rId24"/>
    <p:sldId id="293" r:id="rId25"/>
    <p:sldId id="294" r:id="rId26"/>
    <p:sldId id="296" r:id="rId27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9" d="100"/>
          <a:sy n="69" d="100"/>
        </p:scale>
        <p:origin x="488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9B6278-1874-4B61-A443-713FF381B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E310638-A031-474C-A4C9-4E895CED2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A76C523-882F-427D-ABD8-F0C1CBEA7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C9D5-1BFB-44E7-B871-AE51FCAACD70}" type="datetimeFigureOut">
              <a:rPr lang="th-TH" smtClean="0"/>
              <a:t>18/11/66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6F771A-0E84-4AC3-BCAD-8E5B1F7E1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2079C7C-349D-489D-BE40-99126BF5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D08B-6C59-4E53-A15E-48088CF727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1357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3DFCED-5F58-4283-AAC3-ACC1D4E6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4FC3165-1A32-43A9-B236-FB9717DCB4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1C69273-DA48-4E26-8E48-6E0039A0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C9D5-1BFB-44E7-B871-AE51FCAACD70}" type="datetimeFigureOut">
              <a:rPr lang="th-TH" smtClean="0"/>
              <a:t>18/11/66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F07F7B9-8912-4D23-AA9F-C3DCB8EB3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D85E004-45F4-4FF6-8070-BC04E04E3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D08B-6C59-4E53-A15E-48088CF727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5453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327B5AD-58F7-4693-973E-EE0C4A6067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02CE069-4694-46B6-B0FC-37F29425E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AAF4537-2B99-4F4C-903F-2166A4C23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C9D5-1BFB-44E7-B871-AE51FCAACD70}" type="datetimeFigureOut">
              <a:rPr lang="th-TH" smtClean="0"/>
              <a:t>18/11/66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52878DE-8F84-49AE-9720-33D8D011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FF2F1B5-305E-4E19-9B91-9E9F3364F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D08B-6C59-4E53-A15E-48088CF727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9849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B27380-DEC8-468F-BB2C-EE977D96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B5F690-7C19-44EA-B05E-9C37026FE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6F004C4-B7CC-41E0-B9A7-87D3B2896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C9D5-1BFB-44E7-B871-AE51FCAACD70}" type="datetimeFigureOut">
              <a:rPr lang="th-TH" smtClean="0"/>
              <a:t>18/11/66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C33FFD6-B8DD-474C-A4D4-35CB3F39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980CEA4-69F9-4F0C-8EBE-E34A71D1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D08B-6C59-4E53-A15E-48088CF727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01337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9EAA5B-6DF7-4E50-8FC7-E592D59EE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84E6ED7-AFDF-4B61-84A2-F4DABA2D1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3EBC36E-0401-4F62-815F-8A572EF43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C9D5-1BFB-44E7-B871-AE51FCAACD70}" type="datetimeFigureOut">
              <a:rPr lang="th-TH" smtClean="0"/>
              <a:t>18/11/66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2890AAD-785E-4B1C-B203-7A340BE08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46B6FD-F413-4C20-A15C-CE133767F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D08B-6C59-4E53-A15E-48088CF727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34728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C63125-0C8C-43DA-A245-BD0C27A79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1D5C0B-D34E-4353-9EE6-F8604052C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8CC6198-C52F-4861-8BA2-FBE750E0A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D7F778F-4E65-4610-8BDF-C84393E68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C9D5-1BFB-44E7-B871-AE51FCAACD70}" type="datetimeFigureOut">
              <a:rPr lang="th-TH" smtClean="0"/>
              <a:t>18/11/66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166F20B-0A29-4742-BC8E-302DF5524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A1ACAF4-44B2-45C5-B1B5-DE77C3FE2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D08B-6C59-4E53-A15E-48088CF727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12692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19DFC3-350D-4294-B2F0-629DD13D3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2615076-7418-4DE9-B3EC-E43C5A298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A5C7494-7881-426B-8ADF-71A130E5D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954C9A4-180C-4E4F-ABFC-C238D60B1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BA99100-FCE3-4CBA-A563-D0E8FC474C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F105A27-460B-401C-AC78-D844EA640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C9D5-1BFB-44E7-B871-AE51FCAACD70}" type="datetimeFigureOut">
              <a:rPr lang="th-TH" smtClean="0"/>
              <a:t>18/11/66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9649D73-5215-471A-9836-D02DB0BD3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4002161-1944-4AEC-94ED-A9D0B2392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D08B-6C59-4E53-A15E-48088CF727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72420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B1C44E-177A-4821-A035-22969A35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221E9ED-DFEE-41DA-9EE7-1AD342FC5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C9D5-1BFB-44E7-B871-AE51FCAACD70}" type="datetimeFigureOut">
              <a:rPr lang="th-TH" smtClean="0"/>
              <a:t>18/11/66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BEEB61E-0C68-4D3E-9AEE-763E126EC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08F9230-7866-45F5-8B61-F2E3BC229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D08B-6C59-4E53-A15E-48088CF727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4439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3EF420B-A125-4DD1-83AA-46636E0EF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C9D5-1BFB-44E7-B871-AE51FCAACD70}" type="datetimeFigureOut">
              <a:rPr lang="th-TH" smtClean="0"/>
              <a:t>18/11/66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E8D7CD3-90A1-482F-8E59-4380AE6A9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BD8BDA1-34D6-4C6A-9967-AED5C396E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D08B-6C59-4E53-A15E-48088CF727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5277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E2A538-257A-4AD2-A73A-9643BCF0A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FEF9E5-B301-45BF-9283-06F2B65D9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6536AE6-5D4E-40F0-A38A-DABFACDE7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2302919-B12B-457A-A5BF-B134F6BB0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C9D5-1BFB-44E7-B871-AE51FCAACD70}" type="datetimeFigureOut">
              <a:rPr lang="th-TH" smtClean="0"/>
              <a:t>18/11/66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1D3122D-7322-4699-90A9-58ACA2F4B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19579FE-BA84-44A7-B583-03E43017F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D08B-6C59-4E53-A15E-48088CF727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84056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C2D790-7A45-4177-AE1D-37D780B7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9A27054-1C2D-4814-A028-690AF0BCE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C21D35B-C2CC-4E49-9B65-D77D02014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07E0101-4BBC-4926-9F96-E91A3B205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C9D5-1BFB-44E7-B871-AE51FCAACD70}" type="datetimeFigureOut">
              <a:rPr lang="th-TH" smtClean="0"/>
              <a:t>18/11/66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045C0E9-A59C-4026-9BEA-21286D14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CDB671C-AAFB-4C74-AE0F-B068B4B31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D08B-6C59-4E53-A15E-48088CF727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7296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DAEFFE4-742A-4296-A877-3E510D03E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7B24A9A-F7CC-41BD-935B-B8F5F72E1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071AE0D-C683-4DA3-B94C-D2F73FD4EA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DC9D5-1BFB-44E7-B871-AE51FCAACD70}" type="datetimeFigureOut">
              <a:rPr lang="th-TH" smtClean="0"/>
              <a:t>18/11/66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67098C0-7667-4AA5-A87F-E4FD16EFC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D10CEA-1A3B-4273-A50B-6408987436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3D08B-6C59-4E53-A15E-48088CF727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1587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946C89-9D42-453E-BED0-793270C04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6736" y="2487867"/>
            <a:ext cx="9144000" cy="2387600"/>
          </a:xfrm>
        </p:spPr>
        <p:txBody>
          <a:bodyPr>
            <a:noAutofit/>
          </a:bodyPr>
          <a:lstStyle/>
          <a:p>
            <a:r>
              <a:rPr lang="en-US" sz="16100" b="1" dirty="0">
                <a:solidFill>
                  <a:srgbClr val="002060"/>
                </a:solidFill>
              </a:rPr>
              <a:t>PID Controller</a:t>
            </a:r>
            <a:endParaRPr lang="th-TH" sz="161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7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861D6A7-F89C-403D-9AD1-0F61A8A7E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6336"/>
            <a:ext cx="8915400" cy="49316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AC714616-487D-447C-88AB-F7C1DE35A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35080"/>
            <a:ext cx="10515600" cy="80371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Significance of Proportional Controller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CC86367-7F97-484F-A67E-68F5F969D78F}"/>
              </a:ext>
            </a:extLst>
          </p:cNvPr>
          <p:cNvSpPr txBox="1"/>
          <p:nvPr/>
        </p:nvSpPr>
        <p:spPr>
          <a:xfrm>
            <a:off x="0" y="68636"/>
            <a:ext cx="122895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output is reacting to the input, we consider two cases:</a:t>
            </a:r>
          </a:p>
          <a:p>
            <a:r>
              <a:rPr lang="en-US" dirty="0"/>
              <a:t>First Case: We choose lower value of K</a:t>
            </a:r>
            <a:r>
              <a:rPr lang="en-US" baseline="-25000" dirty="0"/>
              <a:t>P</a:t>
            </a:r>
            <a:r>
              <a:rPr lang="en-US" dirty="0"/>
              <a:t> , then our output response will be slower in terms of changing in output or taking more time from one level of Amplitude to another level of Amplitude.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94345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D6192AA-8B0A-49C2-8A61-FF1F34EA84EA}"/>
              </a:ext>
            </a:extLst>
          </p:cNvPr>
          <p:cNvSpPr txBox="1"/>
          <p:nvPr/>
        </p:nvSpPr>
        <p:spPr>
          <a:xfrm>
            <a:off x="0" y="443805"/>
            <a:ext cx="12289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 Case: We choose higher value of K</a:t>
            </a:r>
            <a:r>
              <a:rPr lang="en-US" baseline="-25000" dirty="0"/>
              <a:t>P</a:t>
            </a:r>
            <a:r>
              <a:rPr lang="en-US" dirty="0"/>
              <a:t> , then our output response will be rising faster in terms of changing in output or taking less time from one level to another level of Amplitude. </a:t>
            </a:r>
            <a:endParaRPr lang="th-TH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63B49183-CF1C-4F4C-BBD4-5C0EA9D8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-540008"/>
            <a:ext cx="10515600" cy="80371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Significance of Proportional Controller</a:t>
            </a:r>
            <a:endParaRPr lang="th-TH" b="1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5606DD6-C821-4986-AEBE-0F8F2EDAA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40" y="2008897"/>
            <a:ext cx="8324850" cy="472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39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EBE92D8-2484-48E3-8B96-97C0AB845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641" y="146029"/>
            <a:ext cx="3126391" cy="3047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B6CC622-6452-47F3-9FD6-883C834D1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" y="454942"/>
            <a:ext cx="9124950" cy="2095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A8720266-9901-4285-9F7F-A07E5245D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-540008"/>
            <a:ext cx="10515600" cy="80371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Calculate the Second Order Transfer Function of Closed Loop System</a:t>
            </a:r>
            <a:endParaRPr lang="th-TH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05C0EDD0-2120-4D3B-89B0-AD5EAB2A4F7B}"/>
                  </a:ext>
                </a:extLst>
              </p:cNvPr>
              <p:cNvSpPr txBox="1"/>
              <p:nvPr/>
            </p:nvSpPr>
            <p:spPr>
              <a:xfrm>
                <a:off x="301752" y="2920738"/>
                <a:ext cx="8537465" cy="17217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</m:t>
                          </m:r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C0EDD0-2120-4D3B-89B0-AD5EAB2A4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52" y="2920738"/>
                <a:ext cx="8537465" cy="17217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698FE992-85BC-4046-AF41-24463EB354DB}"/>
                  </a:ext>
                </a:extLst>
              </p:cNvPr>
              <p:cNvSpPr txBox="1"/>
              <p:nvPr/>
            </p:nvSpPr>
            <p:spPr>
              <a:xfrm>
                <a:off x="417576" y="5136247"/>
                <a:ext cx="7443063" cy="1237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)+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8FE992-85BC-4046-AF41-24463EB35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76" y="5136247"/>
                <a:ext cx="7443063" cy="12372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4143F149-C73A-4170-8EFC-76C238F7B3F4}"/>
                  </a:ext>
                </a:extLst>
              </p:cNvPr>
              <p:cNvSpPr txBox="1"/>
              <p:nvPr/>
            </p:nvSpPr>
            <p:spPr>
              <a:xfrm>
                <a:off x="7498079" y="5231016"/>
                <a:ext cx="3918013" cy="10477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43F149-C73A-4170-8EFC-76C238F7B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079" y="5231016"/>
                <a:ext cx="3918013" cy="10477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58FD639C-CC0B-4570-A9BA-768E525AAE9D}"/>
              </a:ext>
            </a:extLst>
          </p:cNvPr>
          <p:cNvSpPr/>
          <p:nvPr/>
        </p:nvSpPr>
        <p:spPr>
          <a:xfrm>
            <a:off x="5289137" y="757464"/>
            <a:ext cx="2401824" cy="1574749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B77BBDB-BD34-4A29-AAAF-0E83DA898707}"/>
              </a:ext>
            </a:extLst>
          </p:cNvPr>
          <p:cNvSpPr txBox="1"/>
          <p:nvPr/>
        </p:nvSpPr>
        <p:spPr>
          <a:xfrm>
            <a:off x="6065663" y="193332"/>
            <a:ext cx="1085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G(s)</a:t>
            </a:r>
            <a:endParaRPr lang="th-TH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556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9BD9A2FC-B7B3-4759-8FFD-5D9A18A23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35080"/>
            <a:ext cx="12313920" cy="80371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Second-Order Transfer Function of Proportional Controller</a:t>
            </a:r>
            <a:endParaRPr lang="th-TH" b="1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B1E71DA-5FA9-4B25-85C6-58C9DE10C79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9397" y="239006"/>
            <a:ext cx="9124950" cy="2095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7C014894-6910-46CF-8B28-D6E4FC617890}"/>
                  </a:ext>
                </a:extLst>
              </p:cNvPr>
              <p:cNvSpPr txBox="1"/>
              <p:nvPr/>
            </p:nvSpPr>
            <p:spPr>
              <a:xfrm>
                <a:off x="191454" y="4706112"/>
                <a:ext cx="10647234" cy="1164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𝑇𝑟𝑎𝑛𝑠𝑓𝑒𝑟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𝐹𝑢𝑛𝑐𝑡𝑖𝑜𝑛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𝑃𝑟𝑜𝑝𝑜𝑟𝑡𝑖𝑜𝑛𝑎𝑙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𝐶𝑜𝑛𝑡𝑟𝑜𝑙𝑙𝑒𝑟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/>
                  <a:t> --- (B)</a:t>
                </a:r>
                <a:endParaRPr lang="th-T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014894-6910-46CF-8B28-D6E4FC617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54" y="4706112"/>
                <a:ext cx="10647234" cy="1164550"/>
              </a:xfrm>
              <a:prstGeom prst="rect">
                <a:avLst/>
              </a:prstGeom>
              <a:blipFill>
                <a:blip r:embed="rId3"/>
                <a:stretch>
                  <a:fillRect b="-4712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06CE3B1E-9AB4-4B1F-B1A4-903C0CB49D7C}"/>
                  </a:ext>
                </a:extLst>
              </p:cNvPr>
              <p:cNvSpPr txBox="1"/>
              <p:nvPr/>
            </p:nvSpPr>
            <p:spPr>
              <a:xfrm>
                <a:off x="600456" y="3487185"/>
                <a:ext cx="6787896" cy="1048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𝑇𝐹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)+</m:t>
                        </m:r>
                        <m:sSubSup>
                          <m:sSub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4000" dirty="0"/>
                  <a:t>---- (A) </a:t>
                </a:r>
                <a:endParaRPr lang="th-TH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CE3B1E-9AB4-4B1F-B1A4-903C0CB49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56" y="3487185"/>
                <a:ext cx="6787896" cy="1048557"/>
              </a:xfrm>
              <a:prstGeom prst="rect">
                <a:avLst/>
              </a:prstGeom>
              <a:blipFill>
                <a:blip r:embed="rId4"/>
                <a:stretch>
                  <a:fillRect b="-8721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2B271ACC-4FD2-4A45-A3A1-D120D80D0036}"/>
              </a:ext>
            </a:extLst>
          </p:cNvPr>
          <p:cNvSpPr/>
          <p:nvPr/>
        </p:nvSpPr>
        <p:spPr>
          <a:xfrm>
            <a:off x="5718048" y="256967"/>
            <a:ext cx="2401824" cy="2011648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11A0767-337E-4F2B-A6C6-340A563D5888}"/>
              </a:ext>
            </a:extLst>
          </p:cNvPr>
          <p:cNvSpPr txBox="1"/>
          <p:nvPr/>
        </p:nvSpPr>
        <p:spPr>
          <a:xfrm>
            <a:off x="6595872" y="-242436"/>
            <a:ext cx="1085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G(s)</a:t>
            </a:r>
            <a:endParaRPr lang="th-TH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23077C99-25F7-4833-A2AE-E4CE7C6CFC7C}"/>
                  </a:ext>
                </a:extLst>
              </p:cNvPr>
              <p:cNvSpPr txBox="1"/>
              <p:nvPr/>
            </p:nvSpPr>
            <p:spPr>
              <a:xfrm>
                <a:off x="509397" y="6211402"/>
                <a:ext cx="1076820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Compare equation (A) and (B),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p</a:t>
                </a:r>
                <a:r>
                  <a:rPr lang="en-US" dirty="0"/>
                  <a:t> is involved in numerator as well as denominator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3077C99-25F7-4833-A2AE-E4CE7C6CF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97" y="6211402"/>
                <a:ext cx="10768203" cy="954107"/>
              </a:xfrm>
              <a:prstGeom prst="rect">
                <a:avLst/>
              </a:prstGeom>
              <a:blipFill>
                <a:blip r:embed="rId5"/>
                <a:stretch>
                  <a:fillRect l="-1189" t="-6410" b="-14103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B5441CA-2C82-4FDE-9477-401AAF50CC78}"/>
              </a:ext>
            </a:extLst>
          </p:cNvPr>
          <p:cNvSpPr txBox="1"/>
          <p:nvPr/>
        </p:nvSpPr>
        <p:spPr>
          <a:xfrm>
            <a:off x="7680960" y="3206496"/>
            <a:ext cx="43195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  <a:r>
              <a:rPr lang="en-US" baseline="-25000" dirty="0"/>
              <a:t>P</a:t>
            </a:r>
            <a:r>
              <a:rPr lang="en-US" dirty="0"/>
              <a:t> in series with G(s) then multiply K</a:t>
            </a:r>
            <a:r>
              <a:rPr lang="en-US" baseline="-25000" dirty="0"/>
              <a:t>P</a:t>
            </a:r>
            <a:r>
              <a:rPr lang="en-US" dirty="0"/>
              <a:t> with G(s)</a:t>
            </a:r>
            <a:endParaRPr lang="th-T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16C1424-E0DD-40BC-9D3D-CD0BBFF6591C}"/>
              </a:ext>
            </a:extLst>
          </p:cNvPr>
          <p:cNvSpPr/>
          <p:nvPr/>
        </p:nvSpPr>
        <p:spPr>
          <a:xfrm>
            <a:off x="7778496" y="2950464"/>
            <a:ext cx="3929442" cy="121013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35580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769D4578-60E9-4CEF-9D36-1E003214F1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783" y="858742"/>
                <a:ext cx="11823589" cy="5629522"/>
              </a:xfrm>
            </p:spPr>
            <p:txBody>
              <a:bodyPr>
                <a:normAutofit lnSpcReduction="10000"/>
              </a:bodyPr>
              <a:lstStyle/>
              <a:p>
                <a:pPr algn="just">
                  <a:buFont typeface="Wingdings" panose="05000000000000000000" pitchFamily="2" charset="2"/>
                  <a:buChar char="q"/>
                </a:pPr>
                <a:r>
                  <a:rPr lang="en-US" sz="3600" dirty="0"/>
                  <a:t>P-I-Controller is also called as Proportional Integral Controller.</a:t>
                </a:r>
              </a:p>
              <a:p>
                <a:pPr algn="just">
                  <a:buFont typeface="Wingdings" panose="05000000000000000000" pitchFamily="2" charset="2"/>
                  <a:buChar char="q"/>
                </a:pPr>
                <a:r>
                  <a:rPr lang="en-US" sz="3600" dirty="0"/>
                  <a:t>It is a device, and its output signal is Proportional to its input signal.  </a:t>
                </a:r>
              </a:p>
              <a:p>
                <a:pPr algn="just">
                  <a:buFont typeface="Wingdings" panose="05000000000000000000" pitchFamily="2" charset="2"/>
                  <a:buChar char="q"/>
                </a:pPr>
                <a:r>
                  <a:rPr lang="en-US" sz="3600" dirty="0"/>
                  <a:t>Main advantage of this Controller is to improves the Steady State Error and also increase the Stability of the System.</a:t>
                </a:r>
              </a:p>
              <a:p>
                <a:pPr algn="just">
                  <a:buFont typeface="Wingdings" panose="05000000000000000000" pitchFamily="2" charset="2"/>
                  <a:buChar char="q"/>
                </a:pPr>
                <a:r>
                  <a:rPr lang="en-US" sz="3600" dirty="0"/>
                  <a:t>Another advantage is to decreases the Sensitivity of the Systems to Parameter Variations.</a:t>
                </a:r>
              </a:p>
              <a:p>
                <a:pPr algn="just">
                  <a:buFont typeface="Wingdings" panose="05000000000000000000" pitchFamily="2" charset="2"/>
                  <a:buChar char="q"/>
                </a:pPr>
                <a:r>
                  <a:rPr lang="en-US" sz="3600" dirty="0"/>
                  <a:t>Disadvantage of this controller is to provide the constant steady state error.</a:t>
                </a:r>
              </a:p>
              <a:p>
                <a:pPr algn="just">
                  <a:buFont typeface="Wingdings" panose="05000000000000000000" pitchFamily="2" charset="2"/>
                  <a:buChar char="q"/>
                </a:pPr>
                <a:r>
                  <a:rPr lang="en-US" sz="3600" dirty="0"/>
                  <a:t>Transfer Function of P-Controller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th-TH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D4578-60E9-4CEF-9D36-1E003214F1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783" y="858742"/>
                <a:ext cx="11823589" cy="5629522"/>
              </a:xfrm>
              <a:blipFill>
                <a:blip r:embed="rId2"/>
                <a:stretch>
                  <a:fillRect l="-1392" t="-3467" r="-1547" b="-2492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xmlns="" id="{71CDA8BA-C9FA-447C-97CB-478F7A52B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490"/>
            <a:ext cx="10515600" cy="80371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P-I-Controller</a:t>
            </a: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495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4452"/>
            <a:ext cx="8302781" cy="476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90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309261"/>
            <a:ext cx="8913091" cy="586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20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9" y="310990"/>
            <a:ext cx="8036949" cy="623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5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90471" y="2369125"/>
            <a:ext cx="2262909" cy="1237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Proportional Controller (KP)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59962" y="2369126"/>
            <a:ext cx="2262909" cy="12376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G(s)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21926" y="4276435"/>
            <a:ext cx="2262909" cy="123767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H(s)</a:t>
            </a:r>
            <a:endParaRPr lang="en-US" dirty="0"/>
          </a:p>
        </p:txBody>
      </p:sp>
      <p:cxnSp>
        <p:nvCxnSpPr>
          <p:cNvPr id="9" name="Straight Arrow Connector 8"/>
          <p:cNvCxnSpPr>
            <a:endCxn id="5" idx="1"/>
          </p:cNvCxnSpPr>
          <p:nvPr/>
        </p:nvCxnSpPr>
        <p:spPr>
          <a:xfrm>
            <a:off x="3763817" y="2987962"/>
            <a:ext cx="8266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853380" y="2987962"/>
            <a:ext cx="73890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790544" y="2955631"/>
            <a:ext cx="147781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rot="10800000" flipV="1">
            <a:off x="7984835" y="2987959"/>
            <a:ext cx="2544618" cy="1976581"/>
          </a:xfrm>
          <a:prstGeom prst="bentConnector3">
            <a:avLst>
              <a:gd name="adj1" fmla="val -263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Summing Junction 18"/>
          <p:cNvSpPr/>
          <p:nvPr/>
        </p:nvSpPr>
        <p:spPr>
          <a:xfrm>
            <a:off x="2766290" y="2530758"/>
            <a:ext cx="997527" cy="849745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>
            <a:stCxn id="7" idx="1"/>
            <a:endCxn id="19" idx="4"/>
          </p:cNvCxnSpPr>
          <p:nvPr/>
        </p:nvCxnSpPr>
        <p:spPr>
          <a:xfrm rot="10800000">
            <a:off x="3265054" y="3380504"/>
            <a:ext cx="2456872" cy="151476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408545" y="2974100"/>
            <a:ext cx="135774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088255" y="2400084"/>
            <a:ext cx="110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C(s)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660235" y="2562396"/>
            <a:ext cx="110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R(s)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10529453" y="2923304"/>
            <a:ext cx="7850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1817" y="340746"/>
            <a:ext cx="11490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7030A0"/>
                </a:solidFill>
              </a:rPr>
              <a:t>Block Diagram of P (Proportional) Controller</a:t>
            </a:r>
            <a:endParaRPr lang="en-US" sz="4000" b="1" dirty="0">
              <a:solidFill>
                <a:srgbClr val="7030A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65053" y="4391882"/>
            <a:ext cx="2941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Feedback Signal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06797" y="1741673"/>
            <a:ext cx="2840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Signal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25852" y="1807013"/>
            <a:ext cx="3731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Actuating Signal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a</a:t>
            </a:r>
            <a:r>
              <a:rPr lang="en-US" dirty="0" smtClean="0"/>
              <a:t>(t)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7038442" y="2318175"/>
            <a:ext cx="447630" cy="609752"/>
          </a:xfrm>
          <a:custGeom>
            <a:avLst/>
            <a:gdLst>
              <a:gd name="connsiteX0" fmla="*/ 13520 w 447630"/>
              <a:gd name="connsiteY0" fmla="*/ 609752 h 609752"/>
              <a:gd name="connsiteX1" fmla="*/ 13520 w 447630"/>
              <a:gd name="connsiteY1" fmla="*/ 360370 h 609752"/>
              <a:gd name="connsiteX2" fmla="*/ 78175 w 447630"/>
              <a:gd name="connsiteY2" fmla="*/ 369607 h 609752"/>
              <a:gd name="connsiteX3" fmla="*/ 133593 w 447630"/>
              <a:gd name="connsiteY3" fmla="*/ 406552 h 609752"/>
              <a:gd name="connsiteX4" fmla="*/ 161302 w 447630"/>
              <a:gd name="connsiteY4" fmla="*/ 434261 h 609752"/>
              <a:gd name="connsiteX5" fmla="*/ 216720 w 447630"/>
              <a:gd name="connsiteY5" fmla="*/ 471207 h 609752"/>
              <a:gd name="connsiteX6" fmla="*/ 244430 w 447630"/>
              <a:gd name="connsiteY6" fmla="*/ 461970 h 609752"/>
              <a:gd name="connsiteX7" fmla="*/ 253666 w 447630"/>
              <a:gd name="connsiteY7" fmla="*/ 434261 h 609752"/>
              <a:gd name="connsiteX8" fmla="*/ 272139 w 447630"/>
              <a:gd name="connsiteY8" fmla="*/ 388080 h 609752"/>
              <a:gd name="connsiteX9" fmla="*/ 299848 w 447630"/>
              <a:gd name="connsiteY9" fmla="*/ 286480 h 609752"/>
              <a:gd name="connsiteX10" fmla="*/ 309084 w 447630"/>
              <a:gd name="connsiteY10" fmla="*/ 249534 h 609752"/>
              <a:gd name="connsiteX11" fmla="*/ 327557 w 447630"/>
              <a:gd name="connsiteY11" fmla="*/ 166407 h 609752"/>
              <a:gd name="connsiteX12" fmla="*/ 346030 w 447630"/>
              <a:gd name="connsiteY12" fmla="*/ 55570 h 609752"/>
              <a:gd name="connsiteX13" fmla="*/ 336793 w 447630"/>
              <a:gd name="connsiteY13" fmla="*/ 27861 h 609752"/>
              <a:gd name="connsiteX14" fmla="*/ 327557 w 447630"/>
              <a:gd name="connsiteY14" fmla="*/ 55570 h 609752"/>
              <a:gd name="connsiteX15" fmla="*/ 318320 w 447630"/>
              <a:gd name="connsiteY15" fmla="*/ 110989 h 609752"/>
              <a:gd name="connsiteX16" fmla="*/ 281375 w 447630"/>
              <a:gd name="connsiteY16" fmla="*/ 166407 h 609752"/>
              <a:gd name="connsiteX17" fmla="*/ 272139 w 447630"/>
              <a:gd name="connsiteY17" fmla="*/ 194116 h 609752"/>
              <a:gd name="connsiteX18" fmla="*/ 281375 w 447630"/>
              <a:gd name="connsiteY18" fmla="*/ 120225 h 609752"/>
              <a:gd name="connsiteX19" fmla="*/ 309084 w 447630"/>
              <a:gd name="connsiteY19" fmla="*/ 101752 h 609752"/>
              <a:gd name="connsiteX20" fmla="*/ 346030 w 447630"/>
              <a:gd name="connsiteY20" fmla="*/ 37098 h 609752"/>
              <a:gd name="connsiteX21" fmla="*/ 373739 w 447630"/>
              <a:gd name="connsiteY21" fmla="*/ 55570 h 609752"/>
              <a:gd name="connsiteX22" fmla="*/ 392211 w 447630"/>
              <a:gd name="connsiteY22" fmla="*/ 83280 h 609752"/>
              <a:gd name="connsiteX23" fmla="*/ 419920 w 447630"/>
              <a:gd name="connsiteY23" fmla="*/ 101752 h 609752"/>
              <a:gd name="connsiteX24" fmla="*/ 429157 w 447630"/>
              <a:gd name="connsiteY24" fmla="*/ 129461 h 609752"/>
              <a:gd name="connsiteX25" fmla="*/ 447630 w 447630"/>
              <a:gd name="connsiteY25" fmla="*/ 157170 h 609752"/>
              <a:gd name="connsiteX26" fmla="*/ 410684 w 447630"/>
              <a:gd name="connsiteY26" fmla="*/ 175643 h 609752"/>
              <a:gd name="connsiteX27" fmla="*/ 373739 w 447630"/>
              <a:gd name="connsiteY27" fmla="*/ 184880 h 609752"/>
              <a:gd name="connsiteX28" fmla="*/ 244430 w 447630"/>
              <a:gd name="connsiteY28" fmla="*/ 194116 h 60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47630" h="609752">
                <a:moveTo>
                  <a:pt x="13520" y="609752"/>
                </a:moveTo>
                <a:cubicBezTo>
                  <a:pt x="5883" y="541021"/>
                  <a:pt x="-12649" y="415979"/>
                  <a:pt x="13520" y="360370"/>
                </a:cubicBezTo>
                <a:cubicBezTo>
                  <a:pt x="22790" y="340672"/>
                  <a:pt x="56623" y="366528"/>
                  <a:pt x="78175" y="369607"/>
                </a:cubicBezTo>
                <a:cubicBezTo>
                  <a:pt x="96648" y="381922"/>
                  <a:pt x="117894" y="390853"/>
                  <a:pt x="133593" y="406552"/>
                </a:cubicBezTo>
                <a:cubicBezTo>
                  <a:pt x="142829" y="415788"/>
                  <a:pt x="150991" y="426242"/>
                  <a:pt x="161302" y="434261"/>
                </a:cubicBezTo>
                <a:cubicBezTo>
                  <a:pt x="178827" y="447891"/>
                  <a:pt x="216720" y="471207"/>
                  <a:pt x="216720" y="471207"/>
                </a:cubicBezTo>
                <a:cubicBezTo>
                  <a:pt x="225957" y="468128"/>
                  <a:pt x="237545" y="468855"/>
                  <a:pt x="244430" y="461970"/>
                </a:cubicBezTo>
                <a:cubicBezTo>
                  <a:pt x="251314" y="455086"/>
                  <a:pt x="250247" y="443377"/>
                  <a:pt x="253666" y="434261"/>
                </a:cubicBezTo>
                <a:cubicBezTo>
                  <a:pt x="259488" y="418737"/>
                  <a:pt x="266473" y="403661"/>
                  <a:pt x="272139" y="388080"/>
                </a:cubicBezTo>
                <a:cubicBezTo>
                  <a:pt x="296849" y="320126"/>
                  <a:pt x="285765" y="349854"/>
                  <a:pt x="299848" y="286480"/>
                </a:cubicBezTo>
                <a:cubicBezTo>
                  <a:pt x="302602" y="274088"/>
                  <a:pt x="306595" y="261982"/>
                  <a:pt x="309084" y="249534"/>
                </a:cubicBezTo>
                <a:cubicBezTo>
                  <a:pt x="325338" y="168262"/>
                  <a:pt x="309581" y="220330"/>
                  <a:pt x="327557" y="166407"/>
                </a:cubicBezTo>
                <a:cubicBezTo>
                  <a:pt x="333715" y="129461"/>
                  <a:pt x="334186" y="91103"/>
                  <a:pt x="346030" y="55570"/>
                </a:cubicBezTo>
                <a:cubicBezTo>
                  <a:pt x="368632" y="-12240"/>
                  <a:pt x="378271" y="-13617"/>
                  <a:pt x="336793" y="27861"/>
                </a:cubicBezTo>
                <a:cubicBezTo>
                  <a:pt x="333714" y="37097"/>
                  <a:pt x="329669" y="46066"/>
                  <a:pt x="327557" y="55570"/>
                </a:cubicBezTo>
                <a:cubicBezTo>
                  <a:pt x="323494" y="73852"/>
                  <a:pt x="325523" y="93702"/>
                  <a:pt x="318320" y="110989"/>
                </a:cubicBezTo>
                <a:cubicBezTo>
                  <a:pt x="309781" y="131483"/>
                  <a:pt x="281375" y="166407"/>
                  <a:pt x="281375" y="166407"/>
                </a:cubicBezTo>
                <a:cubicBezTo>
                  <a:pt x="278296" y="175643"/>
                  <a:pt x="272139" y="203852"/>
                  <a:pt x="272139" y="194116"/>
                </a:cubicBezTo>
                <a:cubicBezTo>
                  <a:pt x="272139" y="169294"/>
                  <a:pt x="272156" y="143272"/>
                  <a:pt x="281375" y="120225"/>
                </a:cubicBezTo>
                <a:cubicBezTo>
                  <a:pt x="285498" y="109918"/>
                  <a:pt x="299848" y="107910"/>
                  <a:pt x="309084" y="101752"/>
                </a:cubicBezTo>
                <a:cubicBezTo>
                  <a:pt x="309132" y="101657"/>
                  <a:pt x="338777" y="38549"/>
                  <a:pt x="346030" y="37098"/>
                </a:cubicBezTo>
                <a:cubicBezTo>
                  <a:pt x="356915" y="34921"/>
                  <a:pt x="364503" y="49413"/>
                  <a:pt x="373739" y="55570"/>
                </a:cubicBezTo>
                <a:cubicBezTo>
                  <a:pt x="379896" y="64807"/>
                  <a:pt x="384362" y="75430"/>
                  <a:pt x="392211" y="83280"/>
                </a:cubicBezTo>
                <a:cubicBezTo>
                  <a:pt x="400060" y="91129"/>
                  <a:pt x="412985" y="93084"/>
                  <a:pt x="419920" y="101752"/>
                </a:cubicBezTo>
                <a:cubicBezTo>
                  <a:pt x="426002" y="109354"/>
                  <a:pt x="424803" y="120753"/>
                  <a:pt x="429157" y="129461"/>
                </a:cubicBezTo>
                <a:cubicBezTo>
                  <a:pt x="434122" y="139390"/>
                  <a:pt x="441472" y="147934"/>
                  <a:pt x="447630" y="157170"/>
                </a:cubicBezTo>
                <a:cubicBezTo>
                  <a:pt x="435315" y="163328"/>
                  <a:pt x="423576" y="170808"/>
                  <a:pt x="410684" y="175643"/>
                </a:cubicBezTo>
                <a:cubicBezTo>
                  <a:pt x="398798" y="180100"/>
                  <a:pt x="386187" y="182390"/>
                  <a:pt x="373739" y="184880"/>
                </a:cubicBezTo>
                <a:cubicBezTo>
                  <a:pt x="307315" y="198165"/>
                  <a:pt x="319569" y="194116"/>
                  <a:pt x="244430" y="1941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3957781" y="2253673"/>
            <a:ext cx="520003" cy="692727"/>
          </a:xfrm>
          <a:custGeom>
            <a:avLst/>
            <a:gdLst>
              <a:gd name="connsiteX0" fmla="*/ 0 w 520003"/>
              <a:gd name="connsiteY0" fmla="*/ 692727 h 692727"/>
              <a:gd name="connsiteX1" fmla="*/ 46181 w 520003"/>
              <a:gd name="connsiteY1" fmla="*/ 683491 h 692727"/>
              <a:gd name="connsiteX2" fmla="*/ 64654 w 520003"/>
              <a:gd name="connsiteY2" fmla="*/ 628072 h 692727"/>
              <a:gd name="connsiteX3" fmla="*/ 83127 w 520003"/>
              <a:gd name="connsiteY3" fmla="*/ 572654 h 692727"/>
              <a:gd name="connsiteX4" fmla="*/ 92363 w 520003"/>
              <a:gd name="connsiteY4" fmla="*/ 544945 h 692727"/>
              <a:gd name="connsiteX5" fmla="*/ 110836 w 520003"/>
              <a:gd name="connsiteY5" fmla="*/ 517236 h 692727"/>
              <a:gd name="connsiteX6" fmla="*/ 157018 w 520003"/>
              <a:gd name="connsiteY6" fmla="*/ 434109 h 692727"/>
              <a:gd name="connsiteX7" fmla="*/ 175491 w 520003"/>
              <a:gd name="connsiteY7" fmla="*/ 406400 h 692727"/>
              <a:gd name="connsiteX8" fmla="*/ 203200 w 520003"/>
              <a:gd name="connsiteY8" fmla="*/ 387927 h 692727"/>
              <a:gd name="connsiteX9" fmla="*/ 240145 w 520003"/>
              <a:gd name="connsiteY9" fmla="*/ 452582 h 692727"/>
              <a:gd name="connsiteX10" fmla="*/ 286327 w 520003"/>
              <a:gd name="connsiteY10" fmla="*/ 508000 h 692727"/>
              <a:gd name="connsiteX11" fmla="*/ 304800 w 520003"/>
              <a:gd name="connsiteY11" fmla="*/ 535709 h 692727"/>
              <a:gd name="connsiteX12" fmla="*/ 323272 w 520003"/>
              <a:gd name="connsiteY12" fmla="*/ 489527 h 692727"/>
              <a:gd name="connsiteX13" fmla="*/ 341745 w 520003"/>
              <a:gd name="connsiteY13" fmla="*/ 332509 h 692727"/>
              <a:gd name="connsiteX14" fmla="*/ 350981 w 520003"/>
              <a:gd name="connsiteY14" fmla="*/ 295563 h 692727"/>
              <a:gd name="connsiteX15" fmla="*/ 360218 w 520003"/>
              <a:gd name="connsiteY15" fmla="*/ 240145 h 692727"/>
              <a:gd name="connsiteX16" fmla="*/ 378691 w 520003"/>
              <a:gd name="connsiteY16" fmla="*/ 184727 h 692727"/>
              <a:gd name="connsiteX17" fmla="*/ 387927 w 520003"/>
              <a:gd name="connsiteY17" fmla="*/ 157018 h 692727"/>
              <a:gd name="connsiteX18" fmla="*/ 397163 w 520003"/>
              <a:gd name="connsiteY18" fmla="*/ 129309 h 692727"/>
              <a:gd name="connsiteX19" fmla="*/ 406400 w 520003"/>
              <a:gd name="connsiteY19" fmla="*/ 101600 h 692727"/>
              <a:gd name="connsiteX20" fmla="*/ 350981 w 520003"/>
              <a:gd name="connsiteY20" fmla="*/ 147782 h 692727"/>
              <a:gd name="connsiteX21" fmla="*/ 332509 w 520003"/>
              <a:gd name="connsiteY21" fmla="*/ 175491 h 692727"/>
              <a:gd name="connsiteX22" fmla="*/ 286327 w 520003"/>
              <a:gd name="connsiteY22" fmla="*/ 166254 h 692727"/>
              <a:gd name="connsiteX23" fmla="*/ 323272 w 520003"/>
              <a:gd name="connsiteY23" fmla="*/ 110836 h 692727"/>
              <a:gd name="connsiteX24" fmla="*/ 369454 w 520003"/>
              <a:gd name="connsiteY24" fmla="*/ 55418 h 692727"/>
              <a:gd name="connsiteX25" fmla="*/ 415636 w 520003"/>
              <a:gd name="connsiteY25" fmla="*/ 0 h 692727"/>
              <a:gd name="connsiteX26" fmla="*/ 452581 w 520003"/>
              <a:gd name="connsiteY26" fmla="*/ 55418 h 692727"/>
              <a:gd name="connsiteX27" fmla="*/ 489527 w 520003"/>
              <a:gd name="connsiteY27" fmla="*/ 120072 h 692727"/>
              <a:gd name="connsiteX28" fmla="*/ 498763 w 520003"/>
              <a:gd name="connsiteY28" fmla="*/ 147782 h 692727"/>
              <a:gd name="connsiteX29" fmla="*/ 517236 w 520003"/>
              <a:gd name="connsiteY29" fmla="*/ 175491 h 692727"/>
              <a:gd name="connsiteX30" fmla="*/ 406400 w 520003"/>
              <a:gd name="connsiteY30" fmla="*/ 166254 h 692727"/>
              <a:gd name="connsiteX31" fmla="*/ 332509 w 520003"/>
              <a:gd name="connsiteY31" fmla="*/ 157018 h 69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003" h="692727">
                <a:moveTo>
                  <a:pt x="0" y="692727"/>
                </a:moveTo>
                <a:cubicBezTo>
                  <a:pt x="15394" y="689648"/>
                  <a:pt x="35081" y="694592"/>
                  <a:pt x="46181" y="683491"/>
                </a:cubicBezTo>
                <a:cubicBezTo>
                  <a:pt x="59950" y="669722"/>
                  <a:pt x="58496" y="646545"/>
                  <a:pt x="64654" y="628072"/>
                </a:cubicBezTo>
                <a:lnTo>
                  <a:pt x="83127" y="572654"/>
                </a:lnTo>
                <a:cubicBezTo>
                  <a:pt x="86206" y="563418"/>
                  <a:pt x="86962" y="553046"/>
                  <a:pt x="92363" y="544945"/>
                </a:cubicBezTo>
                <a:lnTo>
                  <a:pt x="110836" y="517236"/>
                </a:lnTo>
                <a:cubicBezTo>
                  <a:pt x="127093" y="468465"/>
                  <a:pt x="114671" y="497628"/>
                  <a:pt x="157018" y="434109"/>
                </a:cubicBezTo>
                <a:cubicBezTo>
                  <a:pt x="163176" y="424873"/>
                  <a:pt x="166255" y="412558"/>
                  <a:pt x="175491" y="406400"/>
                </a:cubicBezTo>
                <a:lnTo>
                  <a:pt x="203200" y="387927"/>
                </a:lnTo>
                <a:cubicBezTo>
                  <a:pt x="255841" y="440568"/>
                  <a:pt x="212235" y="387457"/>
                  <a:pt x="240145" y="452582"/>
                </a:cubicBezTo>
                <a:cubicBezTo>
                  <a:pt x="252285" y="480908"/>
                  <a:pt x="266747" y="484504"/>
                  <a:pt x="286327" y="508000"/>
                </a:cubicBezTo>
                <a:cubicBezTo>
                  <a:pt x="293434" y="516528"/>
                  <a:pt x="298642" y="526473"/>
                  <a:pt x="304800" y="535709"/>
                </a:cubicBezTo>
                <a:cubicBezTo>
                  <a:pt x="310957" y="520315"/>
                  <a:pt x="319251" y="505612"/>
                  <a:pt x="323272" y="489527"/>
                </a:cubicBezTo>
                <a:cubicBezTo>
                  <a:pt x="331297" y="457425"/>
                  <a:pt x="338284" y="356735"/>
                  <a:pt x="341745" y="332509"/>
                </a:cubicBezTo>
                <a:cubicBezTo>
                  <a:pt x="343540" y="319942"/>
                  <a:pt x="348491" y="308011"/>
                  <a:pt x="350981" y="295563"/>
                </a:cubicBezTo>
                <a:cubicBezTo>
                  <a:pt x="354654" y="277199"/>
                  <a:pt x="355676" y="258313"/>
                  <a:pt x="360218" y="240145"/>
                </a:cubicBezTo>
                <a:cubicBezTo>
                  <a:pt x="364941" y="221254"/>
                  <a:pt x="372533" y="203200"/>
                  <a:pt x="378691" y="184727"/>
                </a:cubicBezTo>
                <a:lnTo>
                  <a:pt x="387927" y="157018"/>
                </a:lnTo>
                <a:lnTo>
                  <a:pt x="397163" y="129309"/>
                </a:lnTo>
                <a:cubicBezTo>
                  <a:pt x="400242" y="120073"/>
                  <a:pt x="414501" y="96200"/>
                  <a:pt x="406400" y="101600"/>
                </a:cubicBezTo>
                <a:cubicBezTo>
                  <a:pt x="379154" y="119763"/>
                  <a:pt x="373206" y="121112"/>
                  <a:pt x="350981" y="147782"/>
                </a:cubicBezTo>
                <a:cubicBezTo>
                  <a:pt x="343875" y="156310"/>
                  <a:pt x="338666" y="166255"/>
                  <a:pt x="332509" y="175491"/>
                </a:cubicBezTo>
                <a:cubicBezTo>
                  <a:pt x="317115" y="172412"/>
                  <a:pt x="288547" y="181795"/>
                  <a:pt x="286327" y="166254"/>
                </a:cubicBezTo>
                <a:cubicBezTo>
                  <a:pt x="283187" y="144276"/>
                  <a:pt x="307573" y="126535"/>
                  <a:pt x="323272" y="110836"/>
                </a:cubicBezTo>
                <a:cubicBezTo>
                  <a:pt x="404224" y="29884"/>
                  <a:pt x="305158" y="132573"/>
                  <a:pt x="369454" y="55418"/>
                </a:cubicBezTo>
                <a:cubicBezTo>
                  <a:pt x="428718" y="-15699"/>
                  <a:pt x="369771" y="68796"/>
                  <a:pt x="415636" y="0"/>
                </a:cubicBezTo>
                <a:cubicBezTo>
                  <a:pt x="427951" y="18473"/>
                  <a:pt x="445560" y="34356"/>
                  <a:pt x="452581" y="55418"/>
                </a:cubicBezTo>
                <a:cubicBezTo>
                  <a:pt x="466686" y="97731"/>
                  <a:pt x="455976" y="75338"/>
                  <a:pt x="489527" y="120072"/>
                </a:cubicBezTo>
                <a:cubicBezTo>
                  <a:pt x="492606" y="129309"/>
                  <a:pt x="494409" y="139074"/>
                  <a:pt x="498763" y="147782"/>
                </a:cubicBezTo>
                <a:cubicBezTo>
                  <a:pt x="503727" y="157711"/>
                  <a:pt x="528121" y="173314"/>
                  <a:pt x="517236" y="175491"/>
                </a:cubicBezTo>
                <a:cubicBezTo>
                  <a:pt x="480882" y="182761"/>
                  <a:pt x="443270" y="170135"/>
                  <a:pt x="406400" y="166254"/>
                </a:cubicBezTo>
                <a:cubicBezTo>
                  <a:pt x="314523" y="156583"/>
                  <a:pt x="366934" y="157018"/>
                  <a:pt x="332509" y="15701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784761" y="2661694"/>
            <a:ext cx="230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300844" y="3175621"/>
            <a:ext cx="815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__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876667" y="2057653"/>
            <a:ext cx="886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4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21200" y="2600034"/>
            <a:ext cx="2262909" cy="1237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Derivative  Controller (KD)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90691" y="2600035"/>
            <a:ext cx="2262909" cy="12376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G(s)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52655" y="4507344"/>
            <a:ext cx="2262909" cy="123767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H(s)</a:t>
            </a:r>
            <a:endParaRPr lang="en-US" dirty="0"/>
          </a:p>
        </p:txBody>
      </p:sp>
      <p:cxnSp>
        <p:nvCxnSpPr>
          <p:cNvPr id="9" name="Straight Arrow Connector 8"/>
          <p:cNvCxnSpPr>
            <a:endCxn id="5" idx="1"/>
          </p:cNvCxnSpPr>
          <p:nvPr/>
        </p:nvCxnSpPr>
        <p:spPr>
          <a:xfrm>
            <a:off x="3694546" y="3218871"/>
            <a:ext cx="8266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784109" y="3218871"/>
            <a:ext cx="73890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721273" y="3186540"/>
            <a:ext cx="147781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rot="10800000" flipV="1">
            <a:off x="7915564" y="3218868"/>
            <a:ext cx="2544618" cy="1976581"/>
          </a:xfrm>
          <a:prstGeom prst="bentConnector3">
            <a:avLst>
              <a:gd name="adj1" fmla="val -263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Summing Junction 18"/>
          <p:cNvSpPr/>
          <p:nvPr/>
        </p:nvSpPr>
        <p:spPr>
          <a:xfrm>
            <a:off x="2697019" y="2761667"/>
            <a:ext cx="997527" cy="849745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>
            <a:stCxn id="7" idx="1"/>
            <a:endCxn id="19" idx="4"/>
          </p:cNvCxnSpPr>
          <p:nvPr/>
        </p:nvCxnSpPr>
        <p:spPr>
          <a:xfrm rot="10800000">
            <a:off x="3195783" y="3611413"/>
            <a:ext cx="2456872" cy="151476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339274" y="3205009"/>
            <a:ext cx="135774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018984" y="2630993"/>
            <a:ext cx="110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C(s)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90964" y="2793305"/>
            <a:ext cx="110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R(s)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10460182" y="3154213"/>
            <a:ext cx="7850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92546" y="418954"/>
            <a:ext cx="11490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7030A0"/>
                </a:solidFill>
              </a:rPr>
              <a:t>Block Diagram of D (Derivative) Controller</a:t>
            </a:r>
            <a:endParaRPr lang="en-US" sz="4000" b="1" dirty="0">
              <a:solidFill>
                <a:srgbClr val="7030A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95782" y="4622791"/>
            <a:ext cx="2941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Feedback Signal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37526" y="1972582"/>
            <a:ext cx="2840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Signal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56581" y="2037922"/>
            <a:ext cx="3731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Actuating Signal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a</a:t>
            </a:r>
            <a:r>
              <a:rPr lang="en-US" dirty="0" smtClean="0"/>
              <a:t>(t)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6969171" y="2549084"/>
            <a:ext cx="447630" cy="609752"/>
          </a:xfrm>
          <a:custGeom>
            <a:avLst/>
            <a:gdLst>
              <a:gd name="connsiteX0" fmla="*/ 13520 w 447630"/>
              <a:gd name="connsiteY0" fmla="*/ 609752 h 609752"/>
              <a:gd name="connsiteX1" fmla="*/ 13520 w 447630"/>
              <a:gd name="connsiteY1" fmla="*/ 360370 h 609752"/>
              <a:gd name="connsiteX2" fmla="*/ 78175 w 447630"/>
              <a:gd name="connsiteY2" fmla="*/ 369607 h 609752"/>
              <a:gd name="connsiteX3" fmla="*/ 133593 w 447630"/>
              <a:gd name="connsiteY3" fmla="*/ 406552 h 609752"/>
              <a:gd name="connsiteX4" fmla="*/ 161302 w 447630"/>
              <a:gd name="connsiteY4" fmla="*/ 434261 h 609752"/>
              <a:gd name="connsiteX5" fmla="*/ 216720 w 447630"/>
              <a:gd name="connsiteY5" fmla="*/ 471207 h 609752"/>
              <a:gd name="connsiteX6" fmla="*/ 244430 w 447630"/>
              <a:gd name="connsiteY6" fmla="*/ 461970 h 609752"/>
              <a:gd name="connsiteX7" fmla="*/ 253666 w 447630"/>
              <a:gd name="connsiteY7" fmla="*/ 434261 h 609752"/>
              <a:gd name="connsiteX8" fmla="*/ 272139 w 447630"/>
              <a:gd name="connsiteY8" fmla="*/ 388080 h 609752"/>
              <a:gd name="connsiteX9" fmla="*/ 299848 w 447630"/>
              <a:gd name="connsiteY9" fmla="*/ 286480 h 609752"/>
              <a:gd name="connsiteX10" fmla="*/ 309084 w 447630"/>
              <a:gd name="connsiteY10" fmla="*/ 249534 h 609752"/>
              <a:gd name="connsiteX11" fmla="*/ 327557 w 447630"/>
              <a:gd name="connsiteY11" fmla="*/ 166407 h 609752"/>
              <a:gd name="connsiteX12" fmla="*/ 346030 w 447630"/>
              <a:gd name="connsiteY12" fmla="*/ 55570 h 609752"/>
              <a:gd name="connsiteX13" fmla="*/ 336793 w 447630"/>
              <a:gd name="connsiteY13" fmla="*/ 27861 h 609752"/>
              <a:gd name="connsiteX14" fmla="*/ 327557 w 447630"/>
              <a:gd name="connsiteY14" fmla="*/ 55570 h 609752"/>
              <a:gd name="connsiteX15" fmla="*/ 318320 w 447630"/>
              <a:gd name="connsiteY15" fmla="*/ 110989 h 609752"/>
              <a:gd name="connsiteX16" fmla="*/ 281375 w 447630"/>
              <a:gd name="connsiteY16" fmla="*/ 166407 h 609752"/>
              <a:gd name="connsiteX17" fmla="*/ 272139 w 447630"/>
              <a:gd name="connsiteY17" fmla="*/ 194116 h 609752"/>
              <a:gd name="connsiteX18" fmla="*/ 281375 w 447630"/>
              <a:gd name="connsiteY18" fmla="*/ 120225 h 609752"/>
              <a:gd name="connsiteX19" fmla="*/ 309084 w 447630"/>
              <a:gd name="connsiteY19" fmla="*/ 101752 h 609752"/>
              <a:gd name="connsiteX20" fmla="*/ 346030 w 447630"/>
              <a:gd name="connsiteY20" fmla="*/ 37098 h 609752"/>
              <a:gd name="connsiteX21" fmla="*/ 373739 w 447630"/>
              <a:gd name="connsiteY21" fmla="*/ 55570 h 609752"/>
              <a:gd name="connsiteX22" fmla="*/ 392211 w 447630"/>
              <a:gd name="connsiteY22" fmla="*/ 83280 h 609752"/>
              <a:gd name="connsiteX23" fmla="*/ 419920 w 447630"/>
              <a:gd name="connsiteY23" fmla="*/ 101752 h 609752"/>
              <a:gd name="connsiteX24" fmla="*/ 429157 w 447630"/>
              <a:gd name="connsiteY24" fmla="*/ 129461 h 609752"/>
              <a:gd name="connsiteX25" fmla="*/ 447630 w 447630"/>
              <a:gd name="connsiteY25" fmla="*/ 157170 h 609752"/>
              <a:gd name="connsiteX26" fmla="*/ 410684 w 447630"/>
              <a:gd name="connsiteY26" fmla="*/ 175643 h 609752"/>
              <a:gd name="connsiteX27" fmla="*/ 373739 w 447630"/>
              <a:gd name="connsiteY27" fmla="*/ 184880 h 609752"/>
              <a:gd name="connsiteX28" fmla="*/ 244430 w 447630"/>
              <a:gd name="connsiteY28" fmla="*/ 194116 h 60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47630" h="609752">
                <a:moveTo>
                  <a:pt x="13520" y="609752"/>
                </a:moveTo>
                <a:cubicBezTo>
                  <a:pt x="5883" y="541021"/>
                  <a:pt x="-12649" y="415979"/>
                  <a:pt x="13520" y="360370"/>
                </a:cubicBezTo>
                <a:cubicBezTo>
                  <a:pt x="22790" y="340672"/>
                  <a:pt x="56623" y="366528"/>
                  <a:pt x="78175" y="369607"/>
                </a:cubicBezTo>
                <a:cubicBezTo>
                  <a:pt x="96648" y="381922"/>
                  <a:pt x="117894" y="390853"/>
                  <a:pt x="133593" y="406552"/>
                </a:cubicBezTo>
                <a:cubicBezTo>
                  <a:pt x="142829" y="415788"/>
                  <a:pt x="150991" y="426242"/>
                  <a:pt x="161302" y="434261"/>
                </a:cubicBezTo>
                <a:cubicBezTo>
                  <a:pt x="178827" y="447891"/>
                  <a:pt x="216720" y="471207"/>
                  <a:pt x="216720" y="471207"/>
                </a:cubicBezTo>
                <a:cubicBezTo>
                  <a:pt x="225957" y="468128"/>
                  <a:pt x="237545" y="468855"/>
                  <a:pt x="244430" y="461970"/>
                </a:cubicBezTo>
                <a:cubicBezTo>
                  <a:pt x="251314" y="455086"/>
                  <a:pt x="250247" y="443377"/>
                  <a:pt x="253666" y="434261"/>
                </a:cubicBezTo>
                <a:cubicBezTo>
                  <a:pt x="259488" y="418737"/>
                  <a:pt x="266473" y="403661"/>
                  <a:pt x="272139" y="388080"/>
                </a:cubicBezTo>
                <a:cubicBezTo>
                  <a:pt x="296849" y="320126"/>
                  <a:pt x="285765" y="349854"/>
                  <a:pt x="299848" y="286480"/>
                </a:cubicBezTo>
                <a:cubicBezTo>
                  <a:pt x="302602" y="274088"/>
                  <a:pt x="306595" y="261982"/>
                  <a:pt x="309084" y="249534"/>
                </a:cubicBezTo>
                <a:cubicBezTo>
                  <a:pt x="325338" y="168262"/>
                  <a:pt x="309581" y="220330"/>
                  <a:pt x="327557" y="166407"/>
                </a:cubicBezTo>
                <a:cubicBezTo>
                  <a:pt x="333715" y="129461"/>
                  <a:pt x="334186" y="91103"/>
                  <a:pt x="346030" y="55570"/>
                </a:cubicBezTo>
                <a:cubicBezTo>
                  <a:pt x="368632" y="-12240"/>
                  <a:pt x="378271" y="-13617"/>
                  <a:pt x="336793" y="27861"/>
                </a:cubicBezTo>
                <a:cubicBezTo>
                  <a:pt x="333714" y="37097"/>
                  <a:pt x="329669" y="46066"/>
                  <a:pt x="327557" y="55570"/>
                </a:cubicBezTo>
                <a:cubicBezTo>
                  <a:pt x="323494" y="73852"/>
                  <a:pt x="325523" y="93702"/>
                  <a:pt x="318320" y="110989"/>
                </a:cubicBezTo>
                <a:cubicBezTo>
                  <a:pt x="309781" y="131483"/>
                  <a:pt x="281375" y="166407"/>
                  <a:pt x="281375" y="166407"/>
                </a:cubicBezTo>
                <a:cubicBezTo>
                  <a:pt x="278296" y="175643"/>
                  <a:pt x="272139" y="203852"/>
                  <a:pt x="272139" y="194116"/>
                </a:cubicBezTo>
                <a:cubicBezTo>
                  <a:pt x="272139" y="169294"/>
                  <a:pt x="272156" y="143272"/>
                  <a:pt x="281375" y="120225"/>
                </a:cubicBezTo>
                <a:cubicBezTo>
                  <a:pt x="285498" y="109918"/>
                  <a:pt x="299848" y="107910"/>
                  <a:pt x="309084" y="101752"/>
                </a:cubicBezTo>
                <a:cubicBezTo>
                  <a:pt x="309132" y="101657"/>
                  <a:pt x="338777" y="38549"/>
                  <a:pt x="346030" y="37098"/>
                </a:cubicBezTo>
                <a:cubicBezTo>
                  <a:pt x="356915" y="34921"/>
                  <a:pt x="364503" y="49413"/>
                  <a:pt x="373739" y="55570"/>
                </a:cubicBezTo>
                <a:cubicBezTo>
                  <a:pt x="379896" y="64807"/>
                  <a:pt x="384362" y="75430"/>
                  <a:pt x="392211" y="83280"/>
                </a:cubicBezTo>
                <a:cubicBezTo>
                  <a:pt x="400060" y="91129"/>
                  <a:pt x="412985" y="93084"/>
                  <a:pt x="419920" y="101752"/>
                </a:cubicBezTo>
                <a:cubicBezTo>
                  <a:pt x="426002" y="109354"/>
                  <a:pt x="424803" y="120753"/>
                  <a:pt x="429157" y="129461"/>
                </a:cubicBezTo>
                <a:cubicBezTo>
                  <a:pt x="434122" y="139390"/>
                  <a:pt x="441472" y="147934"/>
                  <a:pt x="447630" y="157170"/>
                </a:cubicBezTo>
                <a:cubicBezTo>
                  <a:pt x="435315" y="163328"/>
                  <a:pt x="423576" y="170808"/>
                  <a:pt x="410684" y="175643"/>
                </a:cubicBezTo>
                <a:cubicBezTo>
                  <a:pt x="398798" y="180100"/>
                  <a:pt x="386187" y="182390"/>
                  <a:pt x="373739" y="184880"/>
                </a:cubicBezTo>
                <a:cubicBezTo>
                  <a:pt x="307315" y="198165"/>
                  <a:pt x="319569" y="194116"/>
                  <a:pt x="244430" y="1941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3888510" y="2484582"/>
            <a:ext cx="520003" cy="692727"/>
          </a:xfrm>
          <a:custGeom>
            <a:avLst/>
            <a:gdLst>
              <a:gd name="connsiteX0" fmla="*/ 0 w 520003"/>
              <a:gd name="connsiteY0" fmla="*/ 692727 h 692727"/>
              <a:gd name="connsiteX1" fmla="*/ 46181 w 520003"/>
              <a:gd name="connsiteY1" fmla="*/ 683491 h 692727"/>
              <a:gd name="connsiteX2" fmla="*/ 64654 w 520003"/>
              <a:gd name="connsiteY2" fmla="*/ 628072 h 692727"/>
              <a:gd name="connsiteX3" fmla="*/ 83127 w 520003"/>
              <a:gd name="connsiteY3" fmla="*/ 572654 h 692727"/>
              <a:gd name="connsiteX4" fmla="*/ 92363 w 520003"/>
              <a:gd name="connsiteY4" fmla="*/ 544945 h 692727"/>
              <a:gd name="connsiteX5" fmla="*/ 110836 w 520003"/>
              <a:gd name="connsiteY5" fmla="*/ 517236 h 692727"/>
              <a:gd name="connsiteX6" fmla="*/ 157018 w 520003"/>
              <a:gd name="connsiteY6" fmla="*/ 434109 h 692727"/>
              <a:gd name="connsiteX7" fmla="*/ 175491 w 520003"/>
              <a:gd name="connsiteY7" fmla="*/ 406400 h 692727"/>
              <a:gd name="connsiteX8" fmla="*/ 203200 w 520003"/>
              <a:gd name="connsiteY8" fmla="*/ 387927 h 692727"/>
              <a:gd name="connsiteX9" fmla="*/ 240145 w 520003"/>
              <a:gd name="connsiteY9" fmla="*/ 452582 h 692727"/>
              <a:gd name="connsiteX10" fmla="*/ 286327 w 520003"/>
              <a:gd name="connsiteY10" fmla="*/ 508000 h 692727"/>
              <a:gd name="connsiteX11" fmla="*/ 304800 w 520003"/>
              <a:gd name="connsiteY11" fmla="*/ 535709 h 692727"/>
              <a:gd name="connsiteX12" fmla="*/ 323272 w 520003"/>
              <a:gd name="connsiteY12" fmla="*/ 489527 h 692727"/>
              <a:gd name="connsiteX13" fmla="*/ 341745 w 520003"/>
              <a:gd name="connsiteY13" fmla="*/ 332509 h 692727"/>
              <a:gd name="connsiteX14" fmla="*/ 350981 w 520003"/>
              <a:gd name="connsiteY14" fmla="*/ 295563 h 692727"/>
              <a:gd name="connsiteX15" fmla="*/ 360218 w 520003"/>
              <a:gd name="connsiteY15" fmla="*/ 240145 h 692727"/>
              <a:gd name="connsiteX16" fmla="*/ 378691 w 520003"/>
              <a:gd name="connsiteY16" fmla="*/ 184727 h 692727"/>
              <a:gd name="connsiteX17" fmla="*/ 387927 w 520003"/>
              <a:gd name="connsiteY17" fmla="*/ 157018 h 692727"/>
              <a:gd name="connsiteX18" fmla="*/ 397163 w 520003"/>
              <a:gd name="connsiteY18" fmla="*/ 129309 h 692727"/>
              <a:gd name="connsiteX19" fmla="*/ 406400 w 520003"/>
              <a:gd name="connsiteY19" fmla="*/ 101600 h 692727"/>
              <a:gd name="connsiteX20" fmla="*/ 350981 w 520003"/>
              <a:gd name="connsiteY20" fmla="*/ 147782 h 692727"/>
              <a:gd name="connsiteX21" fmla="*/ 332509 w 520003"/>
              <a:gd name="connsiteY21" fmla="*/ 175491 h 692727"/>
              <a:gd name="connsiteX22" fmla="*/ 286327 w 520003"/>
              <a:gd name="connsiteY22" fmla="*/ 166254 h 692727"/>
              <a:gd name="connsiteX23" fmla="*/ 323272 w 520003"/>
              <a:gd name="connsiteY23" fmla="*/ 110836 h 692727"/>
              <a:gd name="connsiteX24" fmla="*/ 369454 w 520003"/>
              <a:gd name="connsiteY24" fmla="*/ 55418 h 692727"/>
              <a:gd name="connsiteX25" fmla="*/ 415636 w 520003"/>
              <a:gd name="connsiteY25" fmla="*/ 0 h 692727"/>
              <a:gd name="connsiteX26" fmla="*/ 452581 w 520003"/>
              <a:gd name="connsiteY26" fmla="*/ 55418 h 692727"/>
              <a:gd name="connsiteX27" fmla="*/ 489527 w 520003"/>
              <a:gd name="connsiteY27" fmla="*/ 120072 h 692727"/>
              <a:gd name="connsiteX28" fmla="*/ 498763 w 520003"/>
              <a:gd name="connsiteY28" fmla="*/ 147782 h 692727"/>
              <a:gd name="connsiteX29" fmla="*/ 517236 w 520003"/>
              <a:gd name="connsiteY29" fmla="*/ 175491 h 692727"/>
              <a:gd name="connsiteX30" fmla="*/ 406400 w 520003"/>
              <a:gd name="connsiteY30" fmla="*/ 166254 h 692727"/>
              <a:gd name="connsiteX31" fmla="*/ 332509 w 520003"/>
              <a:gd name="connsiteY31" fmla="*/ 157018 h 69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003" h="692727">
                <a:moveTo>
                  <a:pt x="0" y="692727"/>
                </a:moveTo>
                <a:cubicBezTo>
                  <a:pt x="15394" y="689648"/>
                  <a:pt x="35081" y="694592"/>
                  <a:pt x="46181" y="683491"/>
                </a:cubicBezTo>
                <a:cubicBezTo>
                  <a:pt x="59950" y="669722"/>
                  <a:pt x="58496" y="646545"/>
                  <a:pt x="64654" y="628072"/>
                </a:cubicBezTo>
                <a:lnTo>
                  <a:pt x="83127" y="572654"/>
                </a:lnTo>
                <a:cubicBezTo>
                  <a:pt x="86206" y="563418"/>
                  <a:pt x="86962" y="553046"/>
                  <a:pt x="92363" y="544945"/>
                </a:cubicBezTo>
                <a:lnTo>
                  <a:pt x="110836" y="517236"/>
                </a:lnTo>
                <a:cubicBezTo>
                  <a:pt x="127093" y="468465"/>
                  <a:pt x="114671" y="497628"/>
                  <a:pt x="157018" y="434109"/>
                </a:cubicBezTo>
                <a:cubicBezTo>
                  <a:pt x="163176" y="424873"/>
                  <a:pt x="166255" y="412558"/>
                  <a:pt x="175491" y="406400"/>
                </a:cubicBezTo>
                <a:lnTo>
                  <a:pt x="203200" y="387927"/>
                </a:lnTo>
                <a:cubicBezTo>
                  <a:pt x="255841" y="440568"/>
                  <a:pt x="212235" y="387457"/>
                  <a:pt x="240145" y="452582"/>
                </a:cubicBezTo>
                <a:cubicBezTo>
                  <a:pt x="252285" y="480908"/>
                  <a:pt x="266747" y="484504"/>
                  <a:pt x="286327" y="508000"/>
                </a:cubicBezTo>
                <a:cubicBezTo>
                  <a:pt x="293434" y="516528"/>
                  <a:pt x="298642" y="526473"/>
                  <a:pt x="304800" y="535709"/>
                </a:cubicBezTo>
                <a:cubicBezTo>
                  <a:pt x="310957" y="520315"/>
                  <a:pt x="319251" y="505612"/>
                  <a:pt x="323272" y="489527"/>
                </a:cubicBezTo>
                <a:cubicBezTo>
                  <a:pt x="331297" y="457425"/>
                  <a:pt x="338284" y="356735"/>
                  <a:pt x="341745" y="332509"/>
                </a:cubicBezTo>
                <a:cubicBezTo>
                  <a:pt x="343540" y="319942"/>
                  <a:pt x="348491" y="308011"/>
                  <a:pt x="350981" y="295563"/>
                </a:cubicBezTo>
                <a:cubicBezTo>
                  <a:pt x="354654" y="277199"/>
                  <a:pt x="355676" y="258313"/>
                  <a:pt x="360218" y="240145"/>
                </a:cubicBezTo>
                <a:cubicBezTo>
                  <a:pt x="364941" y="221254"/>
                  <a:pt x="372533" y="203200"/>
                  <a:pt x="378691" y="184727"/>
                </a:cubicBezTo>
                <a:lnTo>
                  <a:pt x="387927" y="157018"/>
                </a:lnTo>
                <a:lnTo>
                  <a:pt x="397163" y="129309"/>
                </a:lnTo>
                <a:cubicBezTo>
                  <a:pt x="400242" y="120073"/>
                  <a:pt x="414501" y="96200"/>
                  <a:pt x="406400" y="101600"/>
                </a:cubicBezTo>
                <a:cubicBezTo>
                  <a:pt x="379154" y="119763"/>
                  <a:pt x="373206" y="121112"/>
                  <a:pt x="350981" y="147782"/>
                </a:cubicBezTo>
                <a:cubicBezTo>
                  <a:pt x="343875" y="156310"/>
                  <a:pt x="338666" y="166255"/>
                  <a:pt x="332509" y="175491"/>
                </a:cubicBezTo>
                <a:cubicBezTo>
                  <a:pt x="317115" y="172412"/>
                  <a:pt x="288547" y="181795"/>
                  <a:pt x="286327" y="166254"/>
                </a:cubicBezTo>
                <a:cubicBezTo>
                  <a:pt x="283187" y="144276"/>
                  <a:pt x="307573" y="126535"/>
                  <a:pt x="323272" y="110836"/>
                </a:cubicBezTo>
                <a:cubicBezTo>
                  <a:pt x="404224" y="29884"/>
                  <a:pt x="305158" y="132573"/>
                  <a:pt x="369454" y="55418"/>
                </a:cubicBezTo>
                <a:cubicBezTo>
                  <a:pt x="428718" y="-15699"/>
                  <a:pt x="369771" y="68796"/>
                  <a:pt x="415636" y="0"/>
                </a:cubicBezTo>
                <a:cubicBezTo>
                  <a:pt x="427951" y="18473"/>
                  <a:pt x="445560" y="34356"/>
                  <a:pt x="452581" y="55418"/>
                </a:cubicBezTo>
                <a:cubicBezTo>
                  <a:pt x="466686" y="97731"/>
                  <a:pt x="455976" y="75338"/>
                  <a:pt x="489527" y="120072"/>
                </a:cubicBezTo>
                <a:cubicBezTo>
                  <a:pt x="492606" y="129309"/>
                  <a:pt x="494409" y="139074"/>
                  <a:pt x="498763" y="147782"/>
                </a:cubicBezTo>
                <a:cubicBezTo>
                  <a:pt x="503727" y="157711"/>
                  <a:pt x="528121" y="173314"/>
                  <a:pt x="517236" y="175491"/>
                </a:cubicBezTo>
                <a:cubicBezTo>
                  <a:pt x="480882" y="182761"/>
                  <a:pt x="443270" y="170135"/>
                  <a:pt x="406400" y="166254"/>
                </a:cubicBezTo>
                <a:cubicBezTo>
                  <a:pt x="314523" y="156583"/>
                  <a:pt x="366934" y="157018"/>
                  <a:pt x="332509" y="15701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715490" y="2892603"/>
            <a:ext cx="230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231573" y="3406530"/>
            <a:ext cx="815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__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807396" y="2288562"/>
            <a:ext cx="886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66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E85928-48EE-4DA1-90A8-BD0929DC5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490"/>
            <a:ext cx="10515600" cy="80371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PID Controller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1C7A5E5-A75B-4827-93B4-16A0B73E4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38" y="1184602"/>
            <a:ext cx="1155324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 	=	Proportional (Proportional means value of X –increases than Y-</a:t>
            </a:r>
          </a:p>
          <a:p>
            <a:pPr marL="0" indent="0">
              <a:buNone/>
            </a:pPr>
            <a:r>
              <a:rPr lang="en-US" dirty="0"/>
              <a:t>		axis also increases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	=	Integral (Values are Increased)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	=	Derivative (Values are Decreased)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BF36563-EB61-40BC-AF0D-E86E93226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620" y="2608368"/>
            <a:ext cx="49339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52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21200" y="2600034"/>
            <a:ext cx="2262909" cy="1237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Integral Controller (KI)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490691" y="2600035"/>
            <a:ext cx="2262909" cy="12376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G(s)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52655" y="4507344"/>
            <a:ext cx="2262909" cy="123767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H(s)</a:t>
            </a:r>
            <a:endParaRPr lang="en-US" dirty="0"/>
          </a:p>
        </p:txBody>
      </p:sp>
      <p:cxnSp>
        <p:nvCxnSpPr>
          <p:cNvPr id="9" name="Straight Arrow Connector 8"/>
          <p:cNvCxnSpPr>
            <a:endCxn id="5" idx="1"/>
          </p:cNvCxnSpPr>
          <p:nvPr/>
        </p:nvCxnSpPr>
        <p:spPr>
          <a:xfrm>
            <a:off x="3694546" y="3218871"/>
            <a:ext cx="8266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784109" y="3218871"/>
            <a:ext cx="73890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721273" y="3186540"/>
            <a:ext cx="147781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rot="10800000" flipV="1">
            <a:off x="7915564" y="3218868"/>
            <a:ext cx="2544618" cy="1976581"/>
          </a:xfrm>
          <a:prstGeom prst="bentConnector3">
            <a:avLst>
              <a:gd name="adj1" fmla="val -263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Summing Junction 18"/>
          <p:cNvSpPr/>
          <p:nvPr/>
        </p:nvSpPr>
        <p:spPr>
          <a:xfrm>
            <a:off x="2697019" y="2761667"/>
            <a:ext cx="997527" cy="849745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>
            <a:stCxn id="7" idx="1"/>
            <a:endCxn id="19" idx="4"/>
          </p:cNvCxnSpPr>
          <p:nvPr/>
        </p:nvCxnSpPr>
        <p:spPr>
          <a:xfrm rot="10800000">
            <a:off x="3195783" y="3611413"/>
            <a:ext cx="2456872" cy="151476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339274" y="3205009"/>
            <a:ext cx="135774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018984" y="2630993"/>
            <a:ext cx="110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C(s)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590964" y="2793305"/>
            <a:ext cx="110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R(s)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10460182" y="3154213"/>
            <a:ext cx="7850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92546" y="418954"/>
            <a:ext cx="11490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7030A0"/>
                </a:solidFill>
              </a:rPr>
              <a:t>Block Diagram of I (Integral) Controller</a:t>
            </a:r>
            <a:endParaRPr lang="en-US" sz="4000" b="1" dirty="0">
              <a:solidFill>
                <a:srgbClr val="7030A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95782" y="4622791"/>
            <a:ext cx="2941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Feedback Signal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37526" y="1972582"/>
            <a:ext cx="2840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Error Signal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56581" y="2037922"/>
            <a:ext cx="3731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Actuating Signal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a</a:t>
            </a:r>
            <a:r>
              <a:rPr lang="en-US" dirty="0" smtClean="0"/>
              <a:t>(t)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6969171" y="2549084"/>
            <a:ext cx="447630" cy="609752"/>
          </a:xfrm>
          <a:custGeom>
            <a:avLst/>
            <a:gdLst>
              <a:gd name="connsiteX0" fmla="*/ 13520 w 447630"/>
              <a:gd name="connsiteY0" fmla="*/ 609752 h 609752"/>
              <a:gd name="connsiteX1" fmla="*/ 13520 w 447630"/>
              <a:gd name="connsiteY1" fmla="*/ 360370 h 609752"/>
              <a:gd name="connsiteX2" fmla="*/ 78175 w 447630"/>
              <a:gd name="connsiteY2" fmla="*/ 369607 h 609752"/>
              <a:gd name="connsiteX3" fmla="*/ 133593 w 447630"/>
              <a:gd name="connsiteY3" fmla="*/ 406552 h 609752"/>
              <a:gd name="connsiteX4" fmla="*/ 161302 w 447630"/>
              <a:gd name="connsiteY4" fmla="*/ 434261 h 609752"/>
              <a:gd name="connsiteX5" fmla="*/ 216720 w 447630"/>
              <a:gd name="connsiteY5" fmla="*/ 471207 h 609752"/>
              <a:gd name="connsiteX6" fmla="*/ 244430 w 447630"/>
              <a:gd name="connsiteY6" fmla="*/ 461970 h 609752"/>
              <a:gd name="connsiteX7" fmla="*/ 253666 w 447630"/>
              <a:gd name="connsiteY7" fmla="*/ 434261 h 609752"/>
              <a:gd name="connsiteX8" fmla="*/ 272139 w 447630"/>
              <a:gd name="connsiteY8" fmla="*/ 388080 h 609752"/>
              <a:gd name="connsiteX9" fmla="*/ 299848 w 447630"/>
              <a:gd name="connsiteY9" fmla="*/ 286480 h 609752"/>
              <a:gd name="connsiteX10" fmla="*/ 309084 w 447630"/>
              <a:gd name="connsiteY10" fmla="*/ 249534 h 609752"/>
              <a:gd name="connsiteX11" fmla="*/ 327557 w 447630"/>
              <a:gd name="connsiteY11" fmla="*/ 166407 h 609752"/>
              <a:gd name="connsiteX12" fmla="*/ 346030 w 447630"/>
              <a:gd name="connsiteY12" fmla="*/ 55570 h 609752"/>
              <a:gd name="connsiteX13" fmla="*/ 336793 w 447630"/>
              <a:gd name="connsiteY13" fmla="*/ 27861 h 609752"/>
              <a:gd name="connsiteX14" fmla="*/ 327557 w 447630"/>
              <a:gd name="connsiteY14" fmla="*/ 55570 h 609752"/>
              <a:gd name="connsiteX15" fmla="*/ 318320 w 447630"/>
              <a:gd name="connsiteY15" fmla="*/ 110989 h 609752"/>
              <a:gd name="connsiteX16" fmla="*/ 281375 w 447630"/>
              <a:gd name="connsiteY16" fmla="*/ 166407 h 609752"/>
              <a:gd name="connsiteX17" fmla="*/ 272139 w 447630"/>
              <a:gd name="connsiteY17" fmla="*/ 194116 h 609752"/>
              <a:gd name="connsiteX18" fmla="*/ 281375 w 447630"/>
              <a:gd name="connsiteY18" fmla="*/ 120225 h 609752"/>
              <a:gd name="connsiteX19" fmla="*/ 309084 w 447630"/>
              <a:gd name="connsiteY19" fmla="*/ 101752 h 609752"/>
              <a:gd name="connsiteX20" fmla="*/ 346030 w 447630"/>
              <a:gd name="connsiteY20" fmla="*/ 37098 h 609752"/>
              <a:gd name="connsiteX21" fmla="*/ 373739 w 447630"/>
              <a:gd name="connsiteY21" fmla="*/ 55570 h 609752"/>
              <a:gd name="connsiteX22" fmla="*/ 392211 w 447630"/>
              <a:gd name="connsiteY22" fmla="*/ 83280 h 609752"/>
              <a:gd name="connsiteX23" fmla="*/ 419920 w 447630"/>
              <a:gd name="connsiteY23" fmla="*/ 101752 h 609752"/>
              <a:gd name="connsiteX24" fmla="*/ 429157 w 447630"/>
              <a:gd name="connsiteY24" fmla="*/ 129461 h 609752"/>
              <a:gd name="connsiteX25" fmla="*/ 447630 w 447630"/>
              <a:gd name="connsiteY25" fmla="*/ 157170 h 609752"/>
              <a:gd name="connsiteX26" fmla="*/ 410684 w 447630"/>
              <a:gd name="connsiteY26" fmla="*/ 175643 h 609752"/>
              <a:gd name="connsiteX27" fmla="*/ 373739 w 447630"/>
              <a:gd name="connsiteY27" fmla="*/ 184880 h 609752"/>
              <a:gd name="connsiteX28" fmla="*/ 244430 w 447630"/>
              <a:gd name="connsiteY28" fmla="*/ 194116 h 609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47630" h="609752">
                <a:moveTo>
                  <a:pt x="13520" y="609752"/>
                </a:moveTo>
                <a:cubicBezTo>
                  <a:pt x="5883" y="541021"/>
                  <a:pt x="-12649" y="415979"/>
                  <a:pt x="13520" y="360370"/>
                </a:cubicBezTo>
                <a:cubicBezTo>
                  <a:pt x="22790" y="340672"/>
                  <a:pt x="56623" y="366528"/>
                  <a:pt x="78175" y="369607"/>
                </a:cubicBezTo>
                <a:cubicBezTo>
                  <a:pt x="96648" y="381922"/>
                  <a:pt x="117894" y="390853"/>
                  <a:pt x="133593" y="406552"/>
                </a:cubicBezTo>
                <a:cubicBezTo>
                  <a:pt x="142829" y="415788"/>
                  <a:pt x="150991" y="426242"/>
                  <a:pt x="161302" y="434261"/>
                </a:cubicBezTo>
                <a:cubicBezTo>
                  <a:pt x="178827" y="447891"/>
                  <a:pt x="216720" y="471207"/>
                  <a:pt x="216720" y="471207"/>
                </a:cubicBezTo>
                <a:cubicBezTo>
                  <a:pt x="225957" y="468128"/>
                  <a:pt x="237545" y="468855"/>
                  <a:pt x="244430" y="461970"/>
                </a:cubicBezTo>
                <a:cubicBezTo>
                  <a:pt x="251314" y="455086"/>
                  <a:pt x="250247" y="443377"/>
                  <a:pt x="253666" y="434261"/>
                </a:cubicBezTo>
                <a:cubicBezTo>
                  <a:pt x="259488" y="418737"/>
                  <a:pt x="266473" y="403661"/>
                  <a:pt x="272139" y="388080"/>
                </a:cubicBezTo>
                <a:cubicBezTo>
                  <a:pt x="296849" y="320126"/>
                  <a:pt x="285765" y="349854"/>
                  <a:pt x="299848" y="286480"/>
                </a:cubicBezTo>
                <a:cubicBezTo>
                  <a:pt x="302602" y="274088"/>
                  <a:pt x="306595" y="261982"/>
                  <a:pt x="309084" y="249534"/>
                </a:cubicBezTo>
                <a:cubicBezTo>
                  <a:pt x="325338" y="168262"/>
                  <a:pt x="309581" y="220330"/>
                  <a:pt x="327557" y="166407"/>
                </a:cubicBezTo>
                <a:cubicBezTo>
                  <a:pt x="333715" y="129461"/>
                  <a:pt x="334186" y="91103"/>
                  <a:pt x="346030" y="55570"/>
                </a:cubicBezTo>
                <a:cubicBezTo>
                  <a:pt x="368632" y="-12240"/>
                  <a:pt x="378271" y="-13617"/>
                  <a:pt x="336793" y="27861"/>
                </a:cubicBezTo>
                <a:cubicBezTo>
                  <a:pt x="333714" y="37097"/>
                  <a:pt x="329669" y="46066"/>
                  <a:pt x="327557" y="55570"/>
                </a:cubicBezTo>
                <a:cubicBezTo>
                  <a:pt x="323494" y="73852"/>
                  <a:pt x="325523" y="93702"/>
                  <a:pt x="318320" y="110989"/>
                </a:cubicBezTo>
                <a:cubicBezTo>
                  <a:pt x="309781" y="131483"/>
                  <a:pt x="281375" y="166407"/>
                  <a:pt x="281375" y="166407"/>
                </a:cubicBezTo>
                <a:cubicBezTo>
                  <a:pt x="278296" y="175643"/>
                  <a:pt x="272139" y="203852"/>
                  <a:pt x="272139" y="194116"/>
                </a:cubicBezTo>
                <a:cubicBezTo>
                  <a:pt x="272139" y="169294"/>
                  <a:pt x="272156" y="143272"/>
                  <a:pt x="281375" y="120225"/>
                </a:cubicBezTo>
                <a:cubicBezTo>
                  <a:pt x="285498" y="109918"/>
                  <a:pt x="299848" y="107910"/>
                  <a:pt x="309084" y="101752"/>
                </a:cubicBezTo>
                <a:cubicBezTo>
                  <a:pt x="309132" y="101657"/>
                  <a:pt x="338777" y="38549"/>
                  <a:pt x="346030" y="37098"/>
                </a:cubicBezTo>
                <a:cubicBezTo>
                  <a:pt x="356915" y="34921"/>
                  <a:pt x="364503" y="49413"/>
                  <a:pt x="373739" y="55570"/>
                </a:cubicBezTo>
                <a:cubicBezTo>
                  <a:pt x="379896" y="64807"/>
                  <a:pt x="384362" y="75430"/>
                  <a:pt x="392211" y="83280"/>
                </a:cubicBezTo>
                <a:cubicBezTo>
                  <a:pt x="400060" y="91129"/>
                  <a:pt x="412985" y="93084"/>
                  <a:pt x="419920" y="101752"/>
                </a:cubicBezTo>
                <a:cubicBezTo>
                  <a:pt x="426002" y="109354"/>
                  <a:pt x="424803" y="120753"/>
                  <a:pt x="429157" y="129461"/>
                </a:cubicBezTo>
                <a:cubicBezTo>
                  <a:pt x="434122" y="139390"/>
                  <a:pt x="441472" y="147934"/>
                  <a:pt x="447630" y="157170"/>
                </a:cubicBezTo>
                <a:cubicBezTo>
                  <a:pt x="435315" y="163328"/>
                  <a:pt x="423576" y="170808"/>
                  <a:pt x="410684" y="175643"/>
                </a:cubicBezTo>
                <a:cubicBezTo>
                  <a:pt x="398798" y="180100"/>
                  <a:pt x="386187" y="182390"/>
                  <a:pt x="373739" y="184880"/>
                </a:cubicBezTo>
                <a:cubicBezTo>
                  <a:pt x="307315" y="198165"/>
                  <a:pt x="319569" y="194116"/>
                  <a:pt x="244430" y="1941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3888510" y="2484582"/>
            <a:ext cx="520003" cy="692727"/>
          </a:xfrm>
          <a:custGeom>
            <a:avLst/>
            <a:gdLst>
              <a:gd name="connsiteX0" fmla="*/ 0 w 520003"/>
              <a:gd name="connsiteY0" fmla="*/ 692727 h 692727"/>
              <a:gd name="connsiteX1" fmla="*/ 46181 w 520003"/>
              <a:gd name="connsiteY1" fmla="*/ 683491 h 692727"/>
              <a:gd name="connsiteX2" fmla="*/ 64654 w 520003"/>
              <a:gd name="connsiteY2" fmla="*/ 628072 h 692727"/>
              <a:gd name="connsiteX3" fmla="*/ 83127 w 520003"/>
              <a:gd name="connsiteY3" fmla="*/ 572654 h 692727"/>
              <a:gd name="connsiteX4" fmla="*/ 92363 w 520003"/>
              <a:gd name="connsiteY4" fmla="*/ 544945 h 692727"/>
              <a:gd name="connsiteX5" fmla="*/ 110836 w 520003"/>
              <a:gd name="connsiteY5" fmla="*/ 517236 h 692727"/>
              <a:gd name="connsiteX6" fmla="*/ 157018 w 520003"/>
              <a:gd name="connsiteY6" fmla="*/ 434109 h 692727"/>
              <a:gd name="connsiteX7" fmla="*/ 175491 w 520003"/>
              <a:gd name="connsiteY7" fmla="*/ 406400 h 692727"/>
              <a:gd name="connsiteX8" fmla="*/ 203200 w 520003"/>
              <a:gd name="connsiteY8" fmla="*/ 387927 h 692727"/>
              <a:gd name="connsiteX9" fmla="*/ 240145 w 520003"/>
              <a:gd name="connsiteY9" fmla="*/ 452582 h 692727"/>
              <a:gd name="connsiteX10" fmla="*/ 286327 w 520003"/>
              <a:gd name="connsiteY10" fmla="*/ 508000 h 692727"/>
              <a:gd name="connsiteX11" fmla="*/ 304800 w 520003"/>
              <a:gd name="connsiteY11" fmla="*/ 535709 h 692727"/>
              <a:gd name="connsiteX12" fmla="*/ 323272 w 520003"/>
              <a:gd name="connsiteY12" fmla="*/ 489527 h 692727"/>
              <a:gd name="connsiteX13" fmla="*/ 341745 w 520003"/>
              <a:gd name="connsiteY13" fmla="*/ 332509 h 692727"/>
              <a:gd name="connsiteX14" fmla="*/ 350981 w 520003"/>
              <a:gd name="connsiteY14" fmla="*/ 295563 h 692727"/>
              <a:gd name="connsiteX15" fmla="*/ 360218 w 520003"/>
              <a:gd name="connsiteY15" fmla="*/ 240145 h 692727"/>
              <a:gd name="connsiteX16" fmla="*/ 378691 w 520003"/>
              <a:gd name="connsiteY16" fmla="*/ 184727 h 692727"/>
              <a:gd name="connsiteX17" fmla="*/ 387927 w 520003"/>
              <a:gd name="connsiteY17" fmla="*/ 157018 h 692727"/>
              <a:gd name="connsiteX18" fmla="*/ 397163 w 520003"/>
              <a:gd name="connsiteY18" fmla="*/ 129309 h 692727"/>
              <a:gd name="connsiteX19" fmla="*/ 406400 w 520003"/>
              <a:gd name="connsiteY19" fmla="*/ 101600 h 692727"/>
              <a:gd name="connsiteX20" fmla="*/ 350981 w 520003"/>
              <a:gd name="connsiteY20" fmla="*/ 147782 h 692727"/>
              <a:gd name="connsiteX21" fmla="*/ 332509 w 520003"/>
              <a:gd name="connsiteY21" fmla="*/ 175491 h 692727"/>
              <a:gd name="connsiteX22" fmla="*/ 286327 w 520003"/>
              <a:gd name="connsiteY22" fmla="*/ 166254 h 692727"/>
              <a:gd name="connsiteX23" fmla="*/ 323272 w 520003"/>
              <a:gd name="connsiteY23" fmla="*/ 110836 h 692727"/>
              <a:gd name="connsiteX24" fmla="*/ 369454 w 520003"/>
              <a:gd name="connsiteY24" fmla="*/ 55418 h 692727"/>
              <a:gd name="connsiteX25" fmla="*/ 415636 w 520003"/>
              <a:gd name="connsiteY25" fmla="*/ 0 h 692727"/>
              <a:gd name="connsiteX26" fmla="*/ 452581 w 520003"/>
              <a:gd name="connsiteY26" fmla="*/ 55418 h 692727"/>
              <a:gd name="connsiteX27" fmla="*/ 489527 w 520003"/>
              <a:gd name="connsiteY27" fmla="*/ 120072 h 692727"/>
              <a:gd name="connsiteX28" fmla="*/ 498763 w 520003"/>
              <a:gd name="connsiteY28" fmla="*/ 147782 h 692727"/>
              <a:gd name="connsiteX29" fmla="*/ 517236 w 520003"/>
              <a:gd name="connsiteY29" fmla="*/ 175491 h 692727"/>
              <a:gd name="connsiteX30" fmla="*/ 406400 w 520003"/>
              <a:gd name="connsiteY30" fmla="*/ 166254 h 692727"/>
              <a:gd name="connsiteX31" fmla="*/ 332509 w 520003"/>
              <a:gd name="connsiteY31" fmla="*/ 157018 h 69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20003" h="692727">
                <a:moveTo>
                  <a:pt x="0" y="692727"/>
                </a:moveTo>
                <a:cubicBezTo>
                  <a:pt x="15394" y="689648"/>
                  <a:pt x="35081" y="694592"/>
                  <a:pt x="46181" y="683491"/>
                </a:cubicBezTo>
                <a:cubicBezTo>
                  <a:pt x="59950" y="669722"/>
                  <a:pt x="58496" y="646545"/>
                  <a:pt x="64654" y="628072"/>
                </a:cubicBezTo>
                <a:lnTo>
                  <a:pt x="83127" y="572654"/>
                </a:lnTo>
                <a:cubicBezTo>
                  <a:pt x="86206" y="563418"/>
                  <a:pt x="86962" y="553046"/>
                  <a:pt x="92363" y="544945"/>
                </a:cubicBezTo>
                <a:lnTo>
                  <a:pt x="110836" y="517236"/>
                </a:lnTo>
                <a:cubicBezTo>
                  <a:pt x="127093" y="468465"/>
                  <a:pt x="114671" y="497628"/>
                  <a:pt x="157018" y="434109"/>
                </a:cubicBezTo>
                <a:cubicBezTo>
                  <a:pt x="163176" y="424873"/>
                  <a:pt x="166255" y="412558"/>
                  <a:pt x="175491" y="406400"/>
                </a:cubicBezTo>
                <a:lnTo>
                  <a:pt x="203200" y="387927"/>
                </a:lnTo>
                <a:cubicBezTo>
                  <a:pt x="255841" y="440568"/>
                  <a:pt x="212235" y="387457"/>
                  <a:pt x="240145" y="452582"/>
                </a:cubicBezTo>
                <a:cubicBezTo>
                  <a:pt x="252285" y="480908"/>
                  <a:pt x="266747" y="484504"/>
                  <a:pt x="286327" y="508000"/>
                </a:cubicBezTo>
                <a:cubicBezTo>
                  <a:pt x="293434" y="516528"/>
                  <a:pt x="298642" y="526473"/>
                  <a:pt x="304800" y="535709"/>
                </a:cubicBezTo>
                <a:cubicBezTo>
                  <a:pt x="310957" y="520315"/>
                  <a:pt x="319251" y="505612"/>
                  <a:pt x="323272" y="489527"/>
                </a:cubicBezTo>
                <a:cubicBezTo>
                  <a:pt x="331297" y="457425"/>
                  <a:pt x="338284" y="356735"/>
                  <a:pt x="341745" y="332509"/>
                </a:cubicBezTo>
                <a:cubicBezTo>
                  <a:pt x="343540" y="319942"/>
                  <a:pt x="348491" y="308011"/>
                  <a:pt x="350981" y="295563"/>
                </a:cubicBezTo>
                <a:cubicBezTo>
                  <a:pt x="354654" y="277199"/>
                  <a:pt x="355676" y="258313"/>
                  <a:pt x="360218" y="240145"/>
                </a:cubicBezTo>
                <a:cubicBezTo>
                  <a:pt x="364941" y="221254"/>
                  <a:pt x="372533" y="203200"/>
                  <a:pt x="378691" y="184727"/>
                </a:cubicBezTo>
                <a:lnTo>
                  <a:pt x="387927" y="157018"/>
                </a:lnTo>
                <a:lnTo>
                  <a:pt x="397163" y="129309"/>
                </a:lnTo>
                <a:cubicBezTo>
                  <a:pt x="400242" y="120073"/>
                  <a:pt x="414501" y="96200"/>
                  <a:pt x="406400" y="101600"/>
                </a:cubicBezTo>
                <a:cubicBezTo>
                  <a:pt x="379154" y="119763"/>
                  <a:pt x="373206" y="121112"/>
                  <a:pt x="350981" y="147782"/>
                </a:cubicBezTo>
                <a:cubicBezTo>
                  <a:pt x="343875" y="156310"/>
                  <a:pt x="338666" y="166255"/>
                  <a:pt x="332509" y="175491"/>
                </a:cubicBezTo>
                <a:cubicBezTo>
                  <a:pt x="317115" y="172412"/>
                  <a:pt x="288547" y="181795"/>
                  <a:pt x="286327" y="166254"/>
                </a:cubicBezTo>
                <a:cubicBezTo>
                  <a:pt x="283187" y="144276"/>
                  <a:pt x="307573" y="126535"/>
                  <a:pt x="323272" y="110836"/>
                </a:cubicBezTo>
                <a:cubicBezTo>
                  <a:pt x="404224" y="29884"/>
                  <a:pt x="305158" y="132573"/>
                  <a:pt x="369454" y="55418"/>
                </a:cubicBezTo>
                <a:cubicBezTo>
                  <a:pt x="428718" y="-15699"/>
                  <a:pt x="369771" y="68796"/>
                  <a:pt x="415636" y="0"/>
                </a:cubicBezTo>
                <a:cubicBezTo>
                  <a:pt x="427951" y="18473"/>
                  <a:pt x="445560" y="34356"/>
                  <a:pt x="452581" y="55418"/>
                </a:cubicBezTo>
                <a:cubicBezTo>
                  <a:pt x="466686" y="97731"/>
                  <a:pt x="455976" y="75338"/>
                  <a:pt x="489527" y="120072"/>
                </a:cubicBezTo>
                <a:cubicBezTo>
                  <a:pt x="492606" y="129309"/>
                  <a:pt x="494409" y="139074"/>
                  <a:pt x="498763" y="147782"/>
                </a:cubicBezTo>
                <a:cubicBezTo>
                  <a:pt x="503727" y="157711"/>
                  <a:pt x="528121" y="173314"/>
                  <a:pt x="517236" y="175491"/>
                </a:cubicBezTo>
                <a:cubicBezTo>
                  <a:pt x="480882" y="182761"/>
                  <a:pt x="443270" y="170135"/>
                  <a:pt x="406400" y="166254"/>
                </a:cubicBezTo>
                <a:cubicBezTo>
                  <a:pt x="314523" y="156583"/>
                  <a:pt x="366934" y="157018"/>
                  <a:pt x="332509" y="15701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715490" y="2892603"/>
            <a:ext cx="230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231573" y="3406530"/>
            <a:ext cx="815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__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807396" y="2288562"/>
            <a:ext cx="886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E(s)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1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14437" y="2008909"/>
            <a:ext cx="2262909" cy="1237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Proportional Controller (KP)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69236" y="1986792"/>
            <a:ext cx="2089086" cy="12376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G(s)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04328" y="4947428"/>
            <a:ext cx="2262909" cy="123767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H(s)</a:t>
            </a:r>
            <a:endParaRPr lang="en-US" dirty="0"/>
          </a:p>
        </p:txBody>
      </p:sp>
      <p:cxnSp>
        <p:nvCxnSpPr>
          <p:cNvPr id="9" name="Straight Arrow Connector 8"/>
          <p:cNvCxnSpPr>
            <a:endCxn id="5" idx="1"/>
          </p:cNvCxnSpPr>
          <p:nvPr/>
        </p:nvCxnSpPr>
        <p:spPr>
          <a:xfrm>
            <a:off x="2687783" y="2627746"/>
            <a:ext cx="8266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777346" y="2627746"/>
            <a:ext cx="403482" cy="78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615055" y="2613884"/>
            <a:ext cx="1281547" cy="43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7" idx="3"/>
          </p:cNvCxnSpPr>
          <p:nvPr/>
        </p:nvCxnSpPr>
        <p:spPr>
          <a:xfrm rot="10800000" flipV="1">
            <a:off x="6867237" y="2606843"/>
            <a:ext cx="3570220" cy="2959421"/>
          </a:xfrm>
          <a:prstGeom prst="bentConnector3">
            <a:avLst>
              <a:gd name="adj1" fmla="val -2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Summing Junction 18"/>
          <p:cNvSpPr/>
          <p:nvPr/>
        </p:nvSpPr>
        <p:spPr>
          <a:xfrm>
            <a:off x="1690256" y="2170542"/>
            <a:ext cx="997527" cy="849745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>
            <a:stCxn id="7" idx="1"/>
            <a:endCxn id="19" idx="4"/>
          </p:cNvCxnSpPr>
          <p:nvPr/>
        </p:nvCxnSpPr>
        <p:spPr>
          <a:xfrm rot="10800000">
            <a:off x="2189020" y="3020287"/>
            <a:ext cx="2415308" cy="254597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32511" y="2613884"/>
            <a:ext cx="135774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344730" y="1971608"/>
            <a:ext cx="110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C(s)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84201" y="2202180"/>
            <a:ext cx="110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R(s)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10437457" y="2604413"/>
            <a:ext cx="7850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41895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7030A0"/>
                </a:solidFill>
              </a:rPr>
              <a:t>Block Diagram of PD (Proportional Derivative) Controller</a:t>
            </a:r>
            <a:endParaRPr lang="en-US" sz="4000" b="1" dirty="0">
              <a:solidFill>
                <a:srgbClr val="7030A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08727" y="2301478"/>
            <a:ext cx="230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24810" y="2815405"/>
            <a:ext cx="815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__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0633" y="1697437"/>
            <a:ext cx="886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E(s)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558491" y="3482103"/>
            <a:ext cx="2262909" cy="123767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Derivative  Controller (KD)</a:t>
            </a:r>
            <a:endParaRPr lang="en-US" dirty="0"/>
          </a:p>
        </p:txBody>
      </p:sp>
      <p:sp>
        <p:nvSpPr>
          <p:cNvPr id="32" name="Flowchart: Summing Junction 31"/>
          <p:cNvSpPr/>
          <p:nvPr/>
        </p:nvSpPr>
        <p:spPr>
          <a:xfrm>
            <a:off x="6148962" y="2180756"/>
            <a:ext cx="997527" cy="849745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167433" y="2311692"/>
            <a:ext cx="230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156121" y="2642264"/>
            <a:ext cx="403482" cy="78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3"/>
            <a:endCxn id="32" idx="4"/>
          </p:cNvCxnSpPr>
          <p:nvPr/>
        </p:nvCxnSpPr>
        <p:spPr>
          <a:xfrm flipV="1">
            <a:off x="5821400" y="3030501"/>
            <a:ext cx="826326" cy="10704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endCxn id="30" idx="1"/>
          </p:cNvCxnSpPr>
          <p:nvPr/>
        </p:nvCxnSpPr>
        <p:spPr>
          <a:xfrm rot="16200000" flipH="1">
            <a:off x="2573800" y="3116249"/>
            <a:ext cx="1450808" cy="5185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306179" y="2947363"/>
            <a:ext cx="230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9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14437" y="2008909"/>
            <a:ext cx="2262909" cy="1237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Proportional Controller (KP)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69236" y="1986792"/>
            <a:ext cx="2089086" cy="12376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G(s)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04328" y="4947428"/>
            <a:ext cx="2262909" cy="123767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H(s)</a:t>
            </a:r>
            <a:endParaRPr lang="en-US" dirty="0"/>
          </a:p>
        </p:txBody>
      </p:sp>
      <p:cxnSp>
        <p:nvCxnSpPr>
          <p:cNvPr id="9" name="Straight Arrow Connector 8"/>
          <p:cNvCxnSpPr>
            <a:endCxn id="5" idx="1"/>
          </p:cNvCxnSpPr>
          <p:nvPr/>
        </p:nvCxnSpPr>
        <p:spPr>
          <a:xfrm>
            <a:off x="2687783" y="2627746"/>
            <a:ext cx="8266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777346" y="2627746"/>
            <a:ext cx="403482" cy="78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615055" y="2613884"/>
            <a:ext cx="1281547" cy="43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7" idx="3"/>
          </p:cNvCxnSpPr>
          <p:nvPr/>
        </p:nvCxnSpPr>
        <p:spPr>
          <a:xfrm rot="10800000" flipV="1">
            <a:off x="6867237" y="2606843"/>
            <a:ext cx="3570220" cy="2959421"/>
          </a:xfrm>
          <a:prstGeom prst="bentConnector3">
            <a:avLst>
              <a:gd name="adj1" fmla="val -2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Summing Junction 18"/>
          <p:cNvSpPr/>
          <p:nvPr/>
        </p:nvSpPr>
        <p:spPr>
          <a:xfrm>
            <a:off x="1690256" y="2170542"/>
            <a:ext cx="997527" cy="849745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>
            <a:stCxn id="7" idx="1"/>
            <a:endCxn id="19" idx="4"/>
          </p:cNvCxnSpPr>
          <p:nvPr/>
        </p:nvCxnSpPr>
        <p:spPr>
          <a:xfrm rot="10800000">
            <a:off x="2189020" y="3020287"/>
            <a:ext cx="2415308" cy="254597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32511" y="2613884"/>
            <a:ext cx="135774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344730" y="1971608"/>
            <a:ext cx="110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C(s)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84201" y="2202180"/>
            <a:ext cx="110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R(s)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10437457" y="2604413"/>
            <a:ext cx="7850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41895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7030A0"/>
                </a:solidFill>
              </a:rPr>
              <a:t>Block Diagram of PI (Proportional Integral) Controller</a:t>
            </a:r>
            <a:endParaRPr lang="en-US" sz="4000" b="1" dirty="0">
              <a:solidFill>
                <a:srgbClr val="7030A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08727" y="2301478"/>
            <a:ext cx="230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24810" y="2815405"/>
            <a:ext cx="815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__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0633" y="1697437"/>
            <a:ext cx="886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E(s)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558491" y="3482103"/>
            <a:ext cx="2262909" cy="123767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Integral Controller (KI)</a:t>
            </a:r>
            <a:endParaRPr lang="en-US" dirty="0"/>
          </a:p>
        </p:txBody>
      </p:sp>
      <p:sp>
        <p:nvSpPr>
          <p:cNvPr id="32" name="Flowchart: Summing Junction 31"/>
          <p:cNvSpPr/>
          <p:nvPr/>
        </p:nvSpPr>
        <p:spPr>
          <a:xfrm>
            <a:off x="6148962" y="2180756"/>
            <a:ext cx="997527" cy="849745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167433" y="2311692"/>
            <a:ext cx="230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7156121" y="2642264"/>
            <a:ext cx="403482" cy="78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0" idx="3"/>
            <a:endCxn id="32" idx="4"/>
          </p:cNvCxnSpPr>
          <p:nvPr/>
        </p:nvCxnSpPr>
        <p:spPr>
          <a:xfrm flipV="1">
            <a:off x="5821400" y="3030501"/>
            <a:ext cx="826326" cy="10704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endCxn id="30" idx="1"/>
          </p:cNvCxnSpPr>
          <p:nvPr/>
        </p:nvCxnSpPr>
        <p:spPr>
          <a:xfrm rot="16200000" flipH="1">
            <a:off x="2573800" y="3116249"/>
            <a:ext cx="1450808" cy="518573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306179" y="2947363"/>
            <a:ext cx="230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16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14437" y="2008909"/>
            <a:ext cx="2262909" cy="12376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Proportional Controller (KP)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69236" y="1986792"/>
            <a:ext cx="2089086" cy="123767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G(s)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56121" y="4990716"/>
            <a:ext cx="2262909" cy="176769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H(s)</a:t>
            </a:r>
            <a:endParaRPr lang="en-US" dirty="0"/>
          </a:p>
        </p:txBody>
      </p:sp>
      <p:cxnSp>
        <p:nvCxnSpPr>
          <p:cNvPr id="9" name="Straight Arrow Connector 8"/>
          <p:cNvCxnSpPr>
            <a:endCxn id="5" idx="1"/>
          </p:cNvCxnSpPr>
          <p:nvPr/>
        </p:nvCxnSpPr>
        <p:spPr>
          <a:xfrm>
            <a:off x="2687783" y="2627746"/>
            <a:ext cx="82665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6" idx="1"/>
          </p:cNvCxnSpPr>
          <p:nvPr/>
        </p:nvCxnSpPr>
        <p:spPr>
          <a:xfrm flipV="1">
            <a:off x="5777346" y="2605629"/>
            <a:ext cx="1791890" cy="221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9615055" y="2613884"/>
            <a:ext cx="1281547" cy="43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28" idx="5"/>
            <a:endCxn id="7" idx="3"/>
          </p:cNvCxnSpPr>
          <p:nvPr/>
        </p:nvCxnSpPr>
        <p:spPr>
          <a:xfrm rot="5400000">
            <a:off x="8346186" y="3716282"/>
            <a:ext cx="3231128" cy="108543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Summing Junction 18"/>
          <p:cNvSpPr/>
          <p:nvPr/>
        </p:nvSpPr>
        <p:spPr>
          <a:xfrm>
            <a:off x="1690256" y="2170542"/>
            <a:ext cx="997527" cy="849745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>
            <a:stCxn id="7" idx="1"/>
            <a:endCxn id="19" idx="4"/>
          </p:cNvCxnSpPr>
          <p:nvPr/>
        </p:nvCxnSpPr>
        <p:spPr>
          <a:xfrm rot="10800000">
            <a:off x="2189021" y="3020287"/>
            <a:ext cx="4967101" cy="285427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32511" y="2613884"/>
            <a:ext cx="135774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344730" y="1971608"/>
            <a:ext cx="110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C(s)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84201" y="2202180"/>
            <a:ext cx="110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R(s)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10437457" y="2604413"/>
            <a:ext cx="78509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418954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7030A0"/>
                </a:solidFill>
              </a:rPr>
              <a:t>Block Diagram of PID (Proportional Integral Derivative) Controller</a:t>
            </a:r>
            <a:endParaRPr lang="en-US" sz="4000" b="1" dirty="0">
              <a:solidFill>
                <a:srgbClr val="7030A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08727" y="2301478"/>
            <a:ext cx="230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24810" y="2815405"/>
            <a:ext cx="815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__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0633" y="1697437"/>
            <a:ext cx="886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E(s)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514437" y="3482104"/>
            <a:ext cx="2391063" cy="9259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Derivative Controller (KD)</a:t>
            </a:r>
            <a:endParaRPr lang="en-US" dirty="0"/>
          </a:p>
        </p:txBody>
      </p:sp>
      <p:sp>
        <p:nvSpPr>
          <p:cNvPr id="32" name="Flowchart: Summing Junction 31"/>
          <p:cNvSpPr/>
          <p:nvPr/>
        </p:nvSpPr>
        <p:spPr>
          <a:xfrm>
            <a:off x="6441026" y="3519828"/>
            <a:ext cx="997527" cy="849745"/>
          </a:xfrm>
          <a:prstGeom prst="flowChartSummingJunct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104768" y="3482104"/>
            <a:ext cx="230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37" name="Elbow Connector 36"/>
          <p:cNvCxnSpPr>
            <a:stCxn id="30" idx="3"/>
            <a:endCxn id="32" idx="2"/>
          </p:cNvCxnSpPr>
          <p:nvPr/>
        </p:nvCxnSpPr>
        <p:spPr>
          <a:xfrm flipV="1">
            <a:off x="5905500" y="3944701"/>
            <a:ext cx="535526" cy="36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endCxn id="30" idx="1"/>
          </p:cNvCxnSpPr>
          <p:nvPr/>
        </p:nvCxnSpPr>
        <p:spPr>
          <a:xfrm rot="16200000" flipH="1">
            <a:off x="2629710" y="3060339"/>
            <a:ext cx="1294934" cy="47452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647178" y="2520855"/>
            <a:ext cx="230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558491" y="4792700"/>
            <a:ext cx="2262909" cy="100772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Integral Controller (KI)</a:t>
            </a:r>
            <a:endParaRPr lang="en-US" dirty="0"/>
          </a:p>
        </p:txBody>
      </p:sp>
      <p:cxnSp>
        <p:nvCxnSpPr>
          <p:cNvPr id="41" name="Elbow Connector 40"/>
          <p:cNvCxnSpPr>
            <a:endCxn id="34" idx="1"/>
          </p:cNvCxnSpPr>
          <p:nvPr/>
        </p:nvCxnSpPr>
        <p:spPr>
          <a:xfrm rot="16200000" flipH="1">
            <a:off x="2623454" y="4361527"/>
            <a:ext cx="1351499" cy="51857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2" idx="0"/>
          </p:cNvCxnSpPr>
          <p:nvPr/>
        </p:nvCxnSpPr>
        <p:spPr>
          <a:xfrm>
            <a:off x="6929609" y="2611645"/>
            <a:ext cx="10181" cy="9081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325571" y="4243255"/>
            <a:ext cx="230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55" name="Elbow Connector 54"/>
          <p:cNvCxnSpPr>
            <a:stCxn id="34" idx="3"/>
            <a:endCxn id="32" idx="4"/>
          </p:cNvCxnSpPr>
          <p:nvPr/>
        </p:nvCxnSpPr>
        <p:spPr>
          <a:xfrm flipV="1">
            <a:off x="5821400" y="4369573"/>
            <a:ext cx="1118390" cy="92699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56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80291" y="184727"/>
            <a:ext cx="1149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</a:rPr>
              <a:t>Mathematical Equations of P, D, I, PD, PI And PID Controllers</a:t>
            </a:r>
            <a:endParaRPr lang="en-US" sz="32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115187" y="1015892"/>
                <a:ext cx="11135934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In </a:t>
                </a:r>
                <a:r>
                  <a:rPr lang="en-US" b="1" dirty="0" smtClean="0"/>
                  <a:t>Proportional Controller </a:t>
                </a:r>
                <a:r>
                  <a:rPr lang="en-US" dirty="0" smtClean="0"/>
                  <a:t>the Actuating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 is Proportional to the </a:t>
                </a:r>
              </a:p>
              <a:p>
                <a:r>
                  <a:rPr lang="en-US" b="1" dirty="0" smtClean="0"/>
                  <a:t>error signal </a:t>
                </a:r>
                <a:r>
                  <a:rPr lang="en-US" b="1" dirty="0"/>
                  <a:t>e(t</a:t>
                </a:r>
                <a:r>
                  <a:rPr lang="en-US" b="1" dirty="0" smtClean="0"/>
                  <a:t>)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7" y="1015892"/>
                <a:ext cx="11135934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1149" t="-6410" r="-109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896608" y="2040660"/>
                <a:ext cx="21515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dk1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608" y="2040660"/>
                <a:ext cx="2151551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896608" y="2629233"/>
                <a:ext cx="25798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dk1"/>
                  </a:solidFill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608" y="2629233"/>
                <a:ext cx="2579873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15186" y="3432106"/>
                <a:ext cx="10776925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In </a:t>
                </a:r>
                <a:r>
                  <a:rPr lang="en-US" b="1" dirty="0" smtClean="0"/>
                  <a:t>Derivative Controller </a:t>
                </a:r>
                <a:r>
                  <a:rPr lang="en-US" dirty="0" smtClean="0"/>
                  <a:t>the Actuating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 is Proportional to the </a:t>
                </a:r>
              </a:p>
              <a:p>
                <a:r>
                  <a:rPr lang="en-US" b="1" dirty="0"/>
                  <a:t>d</a:t>
                </a:r>
                <a:r>
                  <a:rPr lang="en-US" b="1" dirty="0" smtClean="0"/>
                  <a:t>erivative error signal</a:t>
                </a:r>
                <a:r>
                  <a:rPr lang="en-US" dirty="0" smtClean="0"/>
                  <a:t> </a:t>
                </a:r>
                <a:r>
                  <a:rPr lang="en-US" b="1" dirty="0" smtClean="0"/>
                  <a:t>de(t)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6" y="3432106"/>
                <a:ext cx="10776925" cy="954107"/>
              </a:xfrm>
              <a:prstGeom prst="rect">
                <a:avLst/>
              </a:prstGeom>
              <a:blipFill rotWithShape="0">
                <a:blip r:embed="rId5"/>
                <a:stretch>
                  <a:fillRect l="-1188" t="-5732" r="-170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798947" y="4681208"/>
                <a:ext cx="23503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dk1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947" y="4681208"/>
                <a:ext cx="2350323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798947" y="5144130"/>
                <a:ext cx="2854628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947" y="5144130"/>
                <a:ext cx="2854628" cy="92852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37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80291" y="184727"/>
            <a:ext cx="1149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</a:rPr>
              <a:t>Mathematical Equations of P, D, I, PD, PI And PID Controllers</a:t>
            </a:r>
            <a:endParaRPr lang="en-US" sz="32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115187" y="1015892"/>
                <a:ext cx="10395346" cy="10207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In </a:t>
                </a:r>
                <a:r>
                  <a:rPr lang="en-US" b="1" dirty="0" smtClean="0"/>
                  <a:t>Integral Controller </a:t>
                </a:r>
                <a:r>
                  <a:rPr lang="en-US" dirty="0" smtClean="0"/>
                  <a:t>the Actuating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 is Proportional to the </a:t>
                </a:r>
              </a:p>
              <a:p>
                <a:r>
                  <a:rPr lang="en-US" b="1" dirty="0" smtClean="0"/>
                  <a:t>Integral of error signal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87" y="1015892"/>
                <a:ext cx="10395346" cy="1020729"/>
              </a:xfrm>
              <a:prstGeom prst="rect">
                <a:avLst/>
              </a:prstGeom>
              <a:blipFill rotWithShape="0">
                <a:blip r:embed="rId2"/>
                <a:stretch>
                  <a:fillRect l="-1232" t="-5988" r="-235" b="-1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394972" y="2888491"/>
                <a:ext cx="3218637" cy="1222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dk1"/>
                              </a:solidFill>
                            </a:rPr>
                            <m:t>dt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dk1"/>
                  </a:solidFill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72" y="2888491"/>
                <a:ext cx="3218637" cy="12225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80291" y="1978131"/>
                <a:ext cx="2892137" cy="1222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dk1"/>
                              </a:solidFill>
                            </a:rPr>
                            <m:t>dt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dk1"/>
                              </a:solidFill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dk1"/>
                  </a:solidFill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1" y="1978131"/>
                <a:ext cx="2892137" cy="12225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0" y="3998404"/>
                <a:ext cx="12000613" cy="15960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In </a:t>
                </a:r>
                <a:r>
                  <a:rPr lang="en-US" b="1" dirty="0" smtClean="0"/>
                  <a:t>Proportional Derivative Controller </a:t>
                </a:r>
                <a:r>
                  <a:rPr lang="en-US" dirty="0" smtClean="0"/>
                  <a:t>the Actuating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 is</a:t>
                </a:r>
              </a:p>
              <a:p>
                <a:r>
                  <a:rPr lang="en-US" dirty="0" smtClean="0"/>
                  <a:t>Proportional to the combination of </a:t>
                </a:r>
                <a:r>
                  <a:rPr lang="en-US" b="1" dirty="0" smtClean="0"/>
                  <a:t>Proportional</a:t>
                </a:r>
                <a:r>
                  <a:rPr lang="en-US" dirty="0" smtClean="0"/>
                  <a:t> </a:t>
                </a:r>
                <a:r>
                  <a:rPr lang="en-US" b="1" dirty="0" smtClean="0"/>
                  <a:t>of error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dk1"/>
                  </a:solidFill>
                </a:endParaRPr>
              </a:p>
              <a:p>
                <a:r>
                  <a:rPr lang="en-US" b="1" dirty="0" smtClean="0"/>
                  <a:t>and Derivative of error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98404"/>
                <a:ext cx="12000613" cy="1596014"/>
              </a:xfrm>
              <a:prstGeom prst="rect">
                <a:avLst/>
              </a:prstGeom>
              <a:blipFill rotWithShape="0">
                <a:blip r:embed="rId5"/>
                <a:stretch>
                  <a:fillRect l="-1016" t="-3817" b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480291" y="5678215"/>
                <a:ext cx="4327851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dk1"/>
                  </a:solidFill>
                </a:endParaRP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1" y="5678215"/>
                <a:ext cx="4327851" cy="92852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715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80291" y="184727"/>
            <a:ext cx="1149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</a:rPr>
              <a:t>Mathematical Equations of P, D, I, PD, PI And PID Controllers</a:t>
            </a:r>
            <a:endParaRPr lang="en-US" sz="32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191387" y="850757"/>
                <a:ext cx="12000613" cy="1451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In </a:t>
                </a:r>
                <a:r>
                  <a:rPr lang="en-US" b="1" dirty="0" smtClean="0"/>
                  <a:t>Proportional Integral Controller </a:t>
                </a:r>
                <a:r>
                  <a:rPr lang="en-US" dirty="0" smtClean="0"/>
                  <a:t>the Actuating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 is</a:t>
                </a:r>
              </a:p>
              <a:p>
                <a:r>
                  <a:rPr lang="en-US" dirty="0" smtClean="0"/>
                  <a:t>Proportional to the combination of </a:t>
                </a:r>
                <a:r>
                  <a:rPr lang="en-US" b="1" dirty="0" smtClean="0"/>
                  <a:t>Proportional</a:t>
                </a:r>
                <a:r>
                  <a:rPr lang="en-US" dirty="0" smtClean="0"/>
                  <a:t> </a:t>
                </a:r>
                <a:r>
                  <a:rPr lang="en-US" b="1" dirty="0" smtClean="0"/>
                  <a:t>of error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dk1"/>
                  </a:solidFill>
                </a:endParaRPr>
              </a:p>
              <a:p>
                <a:r>
                  <a:rPr lang="en-US" b="1" dirty="0" smtClean="0"/>
                  <a:t>and Integral of error signal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dk1"/>
                            </a:solidFill>
                          </a:rPr>
                          <m:t>dt</m:t>
                        </m:r>
                      </m:e>
                    </m:nary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7" y="850757"/>
                <a:ext cx="12000613" cy="1451616"/>
              </a:xfrm>
              <a:prstGeom prst="rect">
                <a:avLst/>
              </a:prstGeom>
              <a:blipFill rotWithShape="0">
                <a:blip r:embed="rId2"/>
                <a:stretch>
                  <a:fillRect l="-1016" t="-4202" b="-7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489526" y="2302373"/>
                <a:ext cx="4710585" cy="1222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dk1"/>
                              </a:solidFill>
                            </a:rPr>
                            <m:t>dt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dk1"/>
                  </a:solidFill>
                </a:endParaRP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26" y="2302373"/>
                <a:ext cx="4710585" cy="122251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191386" y="3524887"/>
                <a:ext cx="12000613" cy="15960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In </a:t>
                </a:r>
                <a:r>
                  <a:rPr lang="en-US" b="1" dirty="0" smtClean="0"/>
                  <a:t>Proportional Integral Derivative Controller </a:t>
                </a:r>
                <a:r>
                  <a:rPr lang="en-US" dirty="0" smtClean="0"/>
                  <a:t>the Actuating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 is</a:t>
                </a:r>
              </a:p>
              <a:p>
                <a:r>
                  <a:rPr lang="en-US" dirty="0" smtClean="0"/>
                  <a:t>Proportional to the combination of </a:t>
                </a:r>
                <a:r>
                  <a:rPr lang="en-US" b="1" dirty="0" smtClean="0"/>
                  <a:t>Proportional</a:t>
                </a:r>
                <a:r>
                  <a:rPr lang="en-US" dirty="0" smtClean="0"/>
                  <a:t> </a:t>
                </a:r>
                <a:r>
                  <a:rPr lang="en-US" b="1" dirty="0" smtClean="0"/>
                  <a:t>of error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dk1"/>
                  </a:solidFill>
                </a:endParaRPr>
              </a:p>
              <a:p>
                <a:r>
                  <a:rPr lang="en-US" b="1" dirty="0" smtClean="0"/>
                  <a:t>, Integral of error signal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dk1"/>
                            </a:solidFill>
                          </a:rPr>
                          <m:t>dt</m:t>
                        </m:r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dk1"/>
                            </a:solidFill>
                          </a:rPr>
                          <m:t>, </m:t>
                        </m:r>
                      </m:e>
                    </m:nary>
                  </m:oMath>
                </a14:m>
                <a:r>
                  <a:rPr lang="en-US" dirty="0" smtClean="0"/>
                  <a:t>and </a:t>
                </a:r>
                <a:r>
                  <a:rPr lang="en-US" b="1" dirty="0" smtClean="0"/>
                  <a:t>Derivative of error signal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f>
                      <m:f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86" y="3524887"/>
                <a:ext cx="12000613" cy="1596014"/>
              </a:xfrm>
              <a:prstGeom prst="rect">
                <a:avLst/>
              </a:prstGeom>
              <a:blipFill rotWithShape="0">
                <a:blip r:embed="rId4"/>
                <a:stretch>
                  <a:fillRect l="-1016" t="-3435" b="-4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489526" y="5197973"/>
                <a:ext cx="6292748" cy="12225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dk1"/>
                              </a:solidFill>
                            </a:rPr>
                            <m:t>dt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dk1"/>
                              </a:solidFill>
                            </a:rPr>
                            <m:t> 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  <m:f>
                            <m:fPr>
                              <m:ctrlPr>
                                <a:rPr lang="en-US" i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</a:rPr>
                                <m:t>dt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solidFill>
                    <a:schemeClr val="dk1"/>
                  </a:solidFill>
                </a:endParaRPr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526" y="5197973"/>
                <a:ext cx="6292748" cy="12225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98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5BC5AC-CC79-48DA-8E1E-7F5663115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61" y="190196"/>
            <a:ext cx="10515600" cy="57312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Function Of Controller</a:t>
            </a:r>
            <a:endParaRPr lang="th-T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41C7B3-933A-4580-83BB-66EB32F6D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738" y="2141537"/>
            <a:ext cx="1298381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Controller is used control the Steady State Error or Transient Response of the System.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09488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xmlns="" id="{A0386477-A4D4-478D-8C6C-3C226B7CE537}"/>
              </a:ext>
            </a:extLst>
          </p:cNvPr>
          <p:cNvSpPr/>
          <p:nvPr/>
        </p:nvSpPr>
        <p:spPr>
          <a:xfrm>
            <a:off x="1855304" y="1322924"/>
            <a:ext cx="7113767" cy="2093481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accent1">
                    <a:lumMod val="50000"/>
                  </a:schemeClr>
                </a:solidFill>
              </a:rPr>
              <a:t>Types Of Controllers</a:t>
            </a:r>
            <a:endParaRPr lang="th-TH" sz="5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xmlns="" id="{695DB457-8DF4-4C82-86F3-2F0177042549}"/>
              </a:ext>
            </a:extLst>
          </p:cNvPr>
          <p:cNvSpPr/>
          <p:nvPr/>
        </p:nvSpPr>
        <p:spPr>
          <a:xfrm>
            <a:off x="111319" y="5239910"/>
            <a:ext cx="1415332" cy="921150"/>
          </a:xfrm>
          <a:prstGeom prst="ca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Proportional (P)</a:t>
            </a:r>
          </a:p>
          <a:p>
            <a:pPr algn="ctr"/>
            <a:r>
              <a:rPr lang="en-US" sz="1400" dirty="0"/>
              <a:t>Controller</a:t>
            </a:r>
            <a:endParaRPr lang="th-TH" sz="1400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xmlns="" id="{961C90BE-97A3-4329-BC94-60AD3EDC603F}"/>
              </a:ext>
            </a:extLst>
          </p:cNvPr>
          <p:cNvSpPr/>
          <p:nvPr/>
        </p:nvSpPr>
        <p:spPr>
          <a:xfrm>
            <a:off x="1924871" y="5239910"/>
            <a:ext cx="1415333" cy="948980"/>
          </a:xfrm>
          <a:prstGeom prst="ca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Integral (I) Controller</a:t>
            </a:r>
            <a:endParaRPr lang="th-TH" sz="1800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xmlns="" id="{649D3383-F596-493F-B5C4-545390F728B0}"/>
              </a:ext>
            </a:extLst>
          </p:cNvPr>
          <p:cNvSpPr/>
          <p:nvPr/>
        </p:nvSpPr>
        <p:spPr>
          <a:xfrm>
            <a:off x="3583400" y="5218707"/>
            <a:ext cx="1721452" cy="921150"/>
          </a:xfrm>
          <a:prstGeom prst="can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Derivative (D) Controller</a:t>
            </a:r>
            <a:endParaRPr lang="th-TH" sz="1400" dirty="0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xmlns="" id="{3EC8DA96-0F80-4421-BF9C-D4003284CB72}"/>
              </a:ext>
            </a:extLst>
          </p:cNvPr>
          <p:cNvSpPr/>
          <p:nvPr/>
        </p:nvSpPr>
        <p:spPr>
          <a:xfrm>
            <a:off x="7635902" y="5218707"/>
            <a:ext cx="1971904" cy="956268"/>
          </a:xfrm>
          <a:prstGeom prst="ca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Proportional-Derivative Controller</a:t>
            </a:r>
            <a:endParaRPr lang="th-TH" sz="1400" dirty="0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xmlns="" id="{F90C7A31-C0D2-4600-879B-AC288AB89F6D}"/>
              </a:ext>
            </a:extLst>
          </p:cNvPr>
          <p:cNvSpPr/>
          <p:nvPr/>
        </p:nvSpPr>
        <p:spPr>
          <a:xfrm>
            <a:off x="5584465" y="5155759"/>
            <a:ext cx="1721452" cy="1019216"/>
          </a:xfrm>
          <a:prstGeom prst="can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Proportional-Integral Controller</a:t>
            </a:r>
            <a:endParaRPr lang="th-TH" sz="1400" dirty="0"/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xmlns="" id="{42473135-3344-4290-A47D-C7E81B2D3A6D}"/>
              </a:ext>
            </a:extLst>
          </p:cNvPr>
          <p:cNvSpPr/>
          <p:nvPr/>
        </p:nvSpPr>
        <p:spPr>
          <a:xfrm>
            <a:off x="9937791" y="5190877"/>
            <a:ext cx="1971904" cy="1019216"/>
          </a:xfrm>
          <a:prstGeom prst="ca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Proportional-Integral-Derivative Controller</a:t>
            </a:r>
            <a:endParaRPr lang="th-TH" sz="1400" dirty="0"/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xmlns="" id="{BD0E4073-0AFE-45EC-A7AC-1F6E0FBB02E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rot="5400000">
            <a:off x="2072992" y="2162399"/>
            <a:ext cx="1823505" cy="4331517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xmlns="" id="{DDCD0AE2-9924-442E-B9F7-AF1DCB486FFE}"/>
              </a:ext>
            </a:extLst>
          </p:cNvPr>
          <p:cNvCxnSpPr>
            <a:stCxn id="4" idx="3"/>
            <a:endCxn id="38" idx="1"/>
          </p:cNvCxnSpPr>
          <p:nvPr/>
        </p:nvCxnSpPr>
        <p:spPr>
          <a:xfrm rot="16200000" flipH="1">
            <a:off x="7149886" y="1417020"/>
            <a:ext cx="1774472" cy="5773241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xmlns="" id="{6479A556-C4C8-4472-8DDC-A3D405887C92}"/>
              </a:ext>
            </a:extLst>
          </p:cNvPr>
          <p:cNvCxnSpPr>
            <a:endCxn id="6" idx="1"/>
          </p:cNvCxnSpPr>
          <p:nvPr/>
        </p:nvCxnSpPr>
        <p:spPr>
          <a:xfrm rot="10800000" flipV="1">
            <a:off x="2632539" y="3429000"/>
            <a:ext cx="2517963" cy="1810910"/>
          </a:xfrm>
          <a:prstGeom prst="curvedConnector2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xmlns="" id="{58BC6A8B-9D2A-44C3-8567-1D41EF343512}"/>
              </a:ext>
            </a:extLst>
          </p:cNvPr>
          <p:cNvCxnSpPr>
            <a:stCxn id="4" idx="3"/>
            <a:endCxn id="8" idx="1"/>
          </p:cNvCxnSpPr>
          <p:nvPr/>
        </p:nvCxnSpPr>
        <p:spPr>
          <a:xfrm rot="16200000" flipH="1">
            <a:off x="5985027" y="2581880"/>
            <a:ext cx="1802302" cy="3471352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xmlns="" id="{13F6DF9F-6CFE-40D0-B919-C3AAC0132E7A}"/>
              </a:ext>
            </a:extLst>
          </p:cNvPr>
          <p:cNvCxnSpPr>
            <a:stCxn id="4" idx="3"/>
            <a:endCxn id="7" idx="1"/>
          </p:cNvCxnSpPr>
          <p:nvPr/>
        </p:nvCxnSpPr>
        <p:spPr>
          <a:xfrm rot="5400000">
            <a:off x="3896163" y="3964368"/>
            <a:ext cx="1802302" cy="706376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xmlns="" id="{67FDA56D-681A-4216-A9D1-D2837452B0E5}"/>
              </a:ext>
            </a:extLst>
          </p:cNvPr>
          <p:cNvCxnSpPr>
            <a:stCxn id="4" idx="3"/>
            <a:endCxn id="28" idx="1"/>
          </p:cNvCxnSpPr>
          <p:nvPr/>
        </p:nvCxnSpPr>
        <p:spPr>
          <a:xfrm rot="16200000" flipH="1">
            <a:off x="4928169" y="3638737"/>
            <a:ext cx="1739354" cy="1294689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667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769D4578-60E9-4CEF-9D36-1E003214F1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8783" y="858742"/>
                <a:ext cx="11823589" cy="5629522"/>
              </a:xfrm>
            </p:spPr>
            <p:txBody>
              <a:bodyPr>
                <a:normAutofit lnSpcReduction="10000"/>
              </a:bodyPr>
              <a:lstStyle/>
              <a:p>
                <a:pPr algn="just">
                  <a:buFont typeface="Wingdings" panose="05000000000000000000" pitchFamily="2" charset="2"/>
                  <a:buChar char="q"/>
                </a:pPr>
                <a:r>
                  <a:rPr lang="en-US" sz="3600" dirty="0"/>
                  <a:t>P-Controller is also called as Proportional Controller.</a:t>
                </a:r>
              </a:p>
              <a:p>
                <a:pPr algn="just">
                  <a:buFont typeface="Wingdings" panose="05000000000000000000" pitchFamily="2" charset="2"/>
                  <a:buChar char="q"/>
                </a:pPr>
                <a:r>
                  <a:rPr lang="en-US" sz="3600" dirty="0"/>
                  <a:t>It is a device, and its output signal is Proportional to its input signal.  </a:t>
                </a:r>
              </a:p>
              <a:p>
                <a:pPr algn="just">
                  <a:buFont typeface="Wingdings" panose="05000000000000000000" pitchFamily="2" charset="2"/>
                  <a:buChar char="q"/>
                </a:pPr>
                <a:r>
                  <a:rPr lang="en-US" sz="3600" dirty="0"/>
                  <a:t>Main advantage of this Controller is to improves the Steady State Error and also increase the Stability of the System.</a:t>
                </a:r>
              </a:p>
              <a:p>
                <a:pPr algn="just">
                  <a:buFont typeface="Wingdings" panose="05000000000000000000" pitchFamily="2" charset="2"/>
                  <a:buChar char="q"/>
                </a:pPr>
                <a:r>
                  <a:rPr lang="en-US" sz="3600" dirty="0"/>
                  <a:t>Another advantage is to decreases the Sensitivity of the Systems to Parameter Variations.</a:t>
                </a:r>
              </a:p>
              <a:p>
                <a:pPr algn="just">
                  <a:buFont typeface="Wingdings" panose="05000000000000000000" pitchFamily="2" charset="2"/>
                  <a:buChar char="q"/>
                </a:pPr>
                <a:r>
                  <a:rPr lang="en-US" sz="3600" dirty="0"/>
                  <a:t>Disadvantage of this controller is to provide the constant steady state error.</a:t>
                </a:r>
              </a:p>
              <a:p>
                <a:pPr algn="just">
                  <a:buFont typeface="Wingdings" panose="05000000000000000000" pitchFamily="2" charset="2"/>
                  <a:buChar char="q"/>
                </a:pPr>
                <a:r>
                  <a:rPr lang="en-US" sz="3600" dirty="0"/>
                  <a:t>Transfer Function of P-Controller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th-TH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9D4578-60E9-4CEF-9D36-1E003214F1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783" y="858742"/>
                <a:ext cx="11823589" cy="5629522"/>
              </a:xfrm>
              <a:blipFill>
                <a:blip r:embed="rId2"/>
                <a:stretch>
                  <a:fillRect l="-1392" t="-3467" r="-154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xmlns="" id="{71CDA8BA-C9FA-447C-97CB-478F7A52B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3270"/>
            <a:ext cx="10515600" cy="80371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P-Controller (Proportional Controllers) </a:t>
            </a: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368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0ED5C1A-CFF9-47FE-A66B-DA35F1188E4D}"/>
              </a:ext>
            </a:extLst>
          </p:cNvPr>
          <p:cNvSpPr/>
          <p:nvPr/>
        </p:nvSpPr>
        <p:spPr>
          <a:xfrm>
            <a:off x="2852928" y="2918460"/>
            <a:ext cx="1926336" cy="9692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  <a:endParaRPr lang="th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1F897D3-5B83-4085-984E-4E0F3F8BBDE5}"/>
              </a:ext>
            </a:extLst>
          </p:cNvPr>
          <p:cNvSpPr/>
          <p:nvPr/>
        </p:nvSpPr>
        <p:spPr>
          <a:xfrm>
            <a:off x="5562600" y="2918459"/>
            <a:ext cx="1926336" cy="9692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Plant</a:t>
            </a:r>
            <a:endParaRPr lang="th-TH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57F93A59-D28E-4143-90C1-988D70D7EA5D}"/>
              </a:ext>
            </a:extLst>
          </p:cNvPr>
          <p:cNvCxnSpPr>
            <a:cxnSpLocks/>
          </p:cNvCxnSpPr>
          <p:nvPr/>
        </p:nvCxnSpPr>
        <p:spPr>
          <a:xfrm>
            <a:off x="4779264" y="3431286"/>
            <a:ext cx="829056" cy="2590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D248CA64-14CB-4715-973A-8DEA93B5B396}"/>
              </a:ext>
            </a:extLst>
          </p:cNvPr>
          <p:cNvCxnSpPr>
            <a:cxnSpLocks/>
          </p:cNvCxnSpPr>
          <p:nvPr/>
        </p:nvCxnSpPr>
        <p:spPr>
          <a:xfrm flipV="1">
            <a:off x="7488936" y="3423666"/>
            <a:ext cx="3105912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xmlns="" id="{5594F2CD-BDE5-441C-BE8A-15E0013125C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00784" y="3454908"/>
            <a:ext cx="7796784" cy="373380"/>
          </a:xfrm>
          <a:prstGeom prst="bentConnector4">
            <a:avLst>
              <a:gd name="adj1" fmla="val -235"/>
              <a:gd name="adj2" fmla="val 484489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1F5EB619-83C2-4221-8632-039EACE1E981}"/>
              </a:ext>
            </a:extLst>
          </p:cNvPr>
          <p:cNvCxnSpPr>
            <a:cxnSpLocks/>
          </p:cNvCxnSpPr>
          <p:nvPr/>
        </p:nvCxnSpPr>
        <p:spPr>
          <a:xfrm>
            <a:off x="182879" y="3459416"/>
            <a:ext cx="1207008" cy="1295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0BF97FB4-F9D6-4D76-A6E2-D3DF3596D110}"/>
              </a:ext>
            </a:extLst>
          </p:cNvPr>
          <p:cNvCxnSpPr>
            <a:cxnSpLocks/>
          </p:cNvCxnSpPr>
          <p:nvPr/>
        </p:nvCxnSpPr>
        <p:spPr>
          <a:xfrm>
            <a:off x="2046732" y="3449022"/>
            <a:ext cx="829056" cy="2590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94A158F-A310-4236-A216-D945F1487E94}"/>
              </a:ext>
            </a:extLst>
          </p:cNvPr>
          <p:cNvSpPr txBox="1"/>
          <p:nvPr/>
        </p:nvSpPr>
        <p:spPr>
          <a:xfrm>
            <a:off x="5023104" y="5352288"/>
            <a:ext cx="214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Feedback</a:t>
            </a:r>
            <a:endParaRPr lang="th-TH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0819942-D95D-489D-AA6A-A92FB4278A60}"/>
              </a:ext>
            </a:extLst>
          </p:cNvPr>
          <p:cNvSpPr txBox="1"/>
          <p:nvPr/>
        </p:nvSpPr>
        <p:spPr>
          <a:xfrm>
            <a:off x="121920" y="3465088"/>
            <a:ext cx="1011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R(s)</a:t>
            </a:r>
          </a:p>
          <a:p>
            <a:r>
              <a:rPr lang="en-US" b="1" dirty="0"/>
              <a:t>Input</a:t>
            </a:r>
            <a:endParaRPr lang="th-TH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4DC4C04-1CC3-40B0-8DF1-36D04CC59D64}"/>
              </a:ext>
            </a:extLst>
          </p:cNvPr>
          <p:cNvSpPr txBox="1"/>
          <p:nvPr/>
        </p:nvSpPr>
        <p:spPr>
          <a:xfrm>
            <a:off x="9896856" y="3351234"/>
            <a:ext cx="1319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C(s)</a:t>
            </a:r>
          </a:p>
          <a:p>
            <a:r>
              <a:rPr lang="en-US" b="1" dirty="0"/>
              <a:t>Output</a:t>
            </a:r>
            <a:endParaRPr lang="th-TH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5DD92AD-251E-44D9-AC17-C8BF974045CE}"/>
              </a:ext>
            </a:extLst>
          </p:cNvPr>
          <p:cNvSpPr txBox="1"/>
          <p:nvPr/>
        </p:nvSpPr>
        <p:spPr>
          <a:xfrm>
            <a:off x="1819656" y="3653028"/>
            <a:ext cx="1011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</a:t>
            </a:r>
            <a:endParaRPr lang="th-TH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C300A23-BB26-4070-8364-EB02FE2485B7}"/>
              </a:ext>
            </a:extLst>
          </p:cNvPr>
          <p:cNvSpPr txBox="1"/>
          <p:nvPr/>
        </p:nvSpPr>
        <p:spPr>
          <a:xfrm>
            <a:off x="984504" y="183815"/>
            <a:ext cx="42092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Error Signal = Difference between  output (feedback) and Input R(s) is the Error Signal Give to Controller</a:t>
            </a:r>
            <a:endParaRPr lang="th-TH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xmlns="" id="{70592E3E-7C80-4A4B-B6A3-D1F59F167404}"/>
              </a:ext>
            </a:extLst>
          </p:cNvPr>
          <p:cNvSpPr/>
          <p:nvPr/>
        </p:nvSpPr>
        <p:spPr>
          <a:xfrm>
            <a:off x="984504" y="183815"/>
            <a:ext cx="3904488" cy="237373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xmlns="" id="{336D202F-C584-40DF-B4A3-3A287D44D976}"/>
              </a:ext>
            </a:extLst>
          </p:cNvPr>
          <p:cNvCxnSpPr/>
          <p:nvPr/>
        </p:nvCxnSpPr>
        <p:spPr>
          <a:xfrm rot="16200000" flipV="1">
            <a:off x="488823" y="1608201"/>
            <a:ext cx="2887218" cy="743712"/>
          </a:xfrm>
          <a:prstGeom prst="curved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1A25FF59-1DE1-43B3-B888-D786E2FAF93A}"/>
              </a:ext>
            </a:extLst>
          </p:cNvPr>
          <p:cNvSpPr txBox="1"/>
          <p:nvPr/>
        </p:nvSpPr>
        <p:spPr>
          <a:xfrm>
            <a:off x="5193792" y="131039"/>
            <a:ext cx="42092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Output Signal is coming out from the Controller. OR also called as Manipulated Signal OR also called as Controlled Signal</a:t>
            </a:r>
            <a:endParaRPr lang="th-TH" b="1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xmlns="" id="{A892BA66-BAFF-4BB9-94A2-8537D54FC8D7}"/>
              </a:ext>
            </a:extLst>
          </p:cNvPr>
          <p:cNvSpPr/>
          <p:nvPr/>
        </p:nvSpPr>
        <p:spPr>
          <a:xfrm>
            <a:off x="5096254" y="4076"/>
            <a:ext cx="4306825" cy="2373732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xmlns="" id="{3BC5743B-9BA2-49AC-8EFF-4391AA61D1A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14838" y="1208724"/>
            <a:ext cx="2879217" cy="1534666"/>
          </a:xfrm>
          <a:prstGeom prst="curvedConnector3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B50E5B3C-E43C-47B9-8F04-C39E0176B50D}"/>
              </a:ext>
            </a:extLst>
          </p:cNvPr>
          <p:cNvSpPr txBox="1"/>
          <p:nvPr/>
        </p:nvSpPr>
        <p:spPr>
          <a:xfrm>
            <a:off x="444246" y="6157061"/>
            <a:ext cx="10328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Our main goal is to minimize the error using Proportional Controller </a:t>
            </a:r>
            <a:endParaRPr lang="th-TH" b="1" dirty="0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xmlns="" id="{AB775BDE-68DD-4232-8B3B-4AADC540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35080"/>
            <a:ext cx="10515600" cy="80371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P-Controller (Proportional Controllers) 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48" name="Flowchart: Or 47">
            <a:extLst>
              <a:ext uri="{FF2B5EF4-FFF2-40B4-BE49-F238E27FC236}">
                <a16:creationId xmlns:a16="http://schemas.microsoft.com/office/drawing/2014/main" xmlns="" id="{42D5B6C8-7BF8-4F3C-8E6B-358D4D871040}"/>
              </a:ext>
            </a:extLst>
          </p:cNvPr>
          <p:cNvSpPr/>
          <p:nvPr/>
        </p:nvSpPr>
        <p:spPr>
          <a:xfrm>
            <a:off x="1356360" y="3116454"/>
            <a:ext cx="673608" cy="711833"/>
          </a:xfrm>
          <a:prstGeom prst="flowChartOr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xmlns="" id="{BEACBE1E-F272-4341-9F2B-77CE9205A8C5}"/>
                  </a:ext>
                </a:extLst>
              </p:cNvPr>
              <p:cNvSpPr txBox="1"/>
              <p:nvPr/>
            </p:nvSpPr>
            <p:spPr>
              <a:xfrm>
                <a:off x="2074605" y="4033193"/>
                <a:ext cx="31191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EACBE1E-F272-4341-9F2B-77CE9205A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605" y="4033193"/>
                <a:ext cx="3119187" cy="430887"/>
              </a:xfrm>
              <a:prstGeom prst="rect">
                <a:avLst/>
              </a:prstGeom>
              <a:blipFill>
                <a:blip r:embed="rId2"/>
                <a:stretch>
                  <a:fillRect l="-2148" t="-8571" r="-3516" b="-27143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8034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0ED5C1A-CFF9-47FE-A66B-DA35F1188E4D}"/>
              </a:ext>
            </a:extLst>
          </p:cNvPr>
          <p:cNvSpPr/>
          <p:nvPr/>
        </p:nvSpPr>
        <p:spPr>
          <a:xfrm>
            <a:off x="2990088" y="675132"/>
            <a:ext cx="1926336" cy="9692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  <a:endParaRPr lang="th-T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1F897D3-5B83-4085-984E-4E0F3F8BBDE5}"/>
              </a:ext>
            </a:extLst>
          </p:cNvPr>
          <p:cNvSpPr/>
          <p:nvPr/>
        </p:nvSpPr>
        <p:spPr>
          <a:xfrm>
            <a:off x="5699760" y="675131"/>
            <a:ext cx="1926336" cy="9692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Plant</a:t>
            </a:r>
            <a:endParaRPr lang="th-TH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57F93A59-D28E-4143-90C1-988D70D7EA5D}"/>
              </a:ext>
            </a:extLst>
          </p:cNvPr>
          <p:cNvCxnSpPr>
            <a:cxnSpLocks/>
          </p:cNvCxnSpPr>
          <p:nvPr/>
        </p:nvCxnSpPr>
        <p:spPr>
          <a:xfrm>
            <a:off x="4916424" y="1187958"/>
            <a:ext cx="829056" cy="2590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D248CA64-14CB-4715-973A-8DEA93B5B396}"/>
              </a:ext>
            </a:extLst>
          </p:cNvPr>
          <p:cNvCxnSpPr>
            <a:cxnSpLocks/>
          </p:cNvCxnSpPr>
          <p:nvPr/>
        </p:nvCxnSpPr>
        <p:spPr>
          <a:xfrm flipV="1">
            <a:off x="7626096" y="1180338"/>
            <a:ext cx="3105912" cy="762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xmlns="" id="{5594F2CD-BDE5-441C-BE8A-15E0013125C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37944" y="1211580"/>
            <a:ext cx="7796784" cy="373380"/>
          </a:xfrm>
          <a:prstGeom prst="bentConnector4">
            <a:avLst>
              <a:gd name="adj1" fmla="val -235"/>
              <a:gd name="adj2" fmla="val 484489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1F5EB619-83C2-4221-8632-039EACE1E981}"/>
              </a:ext>
            </a:extLst>
          </p:cNvPr>
          <p:cNvCxnSpPr>
            <a:cxnSpLocks/>
          </p:cNvCxnSpPr>
          <p:nvPr/>
        </p:nvCxnSpPr>
        <p:spPr>
          <a:xfrm>
            <a:off x="283464" y="1180338"/>
            <a:ext cx="1207008" cy="1295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0BF97FB4-F9D6-4D76-A6E2-D3DF3596D110}"/>
              </a:ext>
            </a:extLst>
          </p:cNvPr>
          <p:cNvCxnSpPr>
            <a:cxnSpLocks/>
          </p:cNvCxnSpPr>
          <p:nvPr/>
        </p:nvCxnSpPr>
        <p:spPr>
          <a:xfrm>
            <a:off x="2185416" y="1180338"/>
            <a:ext cx="829056" cy="2590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0819942-D95D-489D-AA6A-A92FB4278A60}"/>
              </a:ext>
            </a:extLst>
          </p:cNvPr>
          <p:cNvSpPr txBox="1"/>
          <p:nvPr/>
        </p:nvSpPr>
        <p:spPr>
          <a:xfrm>
            <a:off x="259080" y="1221760"/>
            <a:ext cx="1011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R(s)</a:t>
            </a:r>
          </a:p>
          <a:p>
            <a:r>
              <a:rPr lang="en-US" b="1" dirty="0"/>
              <a:t>Input</a:t>
            </a:r>
            <a:endParaRPr lang="th-TH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4DC4C04-1CC3-40B0-8DF1-36D04CC59D64}"/>
              </a:ext>
            </a:extLst>
          </p:cNvPr>
          <p:cNvSpPr txBox="1"/>
          <p:nvPr/>
        </p:nvSpPr>
        <p:spPr>
          <a:xfrm>
            <a:off x="10034016" y="1107906"/>
            <a:ext cx="1319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C(s)</a:t>
            </a:r>
          </a:p>
          <a:p>
            <a:r>
              <a:rPr lang="en-US" b="1" dirty="0"/>
              <a:t>Output</a:t>
            </a:r>
            <a:endParaRPr lang="th-TH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5DD92AD-251E-44D9-AC17-C8BF974045CE}"/>
              </a:ext>
            </a:extLst>
          </p:cNvPr>
          <p:cNvSpPr txBox="1"/>
          <p:nvPr/>
        </p:nvSpPr>
        <p:spPr>
          <a:xfrm>
            <a:off x="1956816" y="1409700"/>
            <a:ext cx="1011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-</a:t>
            </a:r>
            <a:endParaRPr lang="th-TH" b="1" dirty="0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xmlns="" id="{AB775BDE-68DD-4232-8B3B-4AADC540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35080"/>
            <a:ext cx="10515600" cy="80371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P-Controller (Proportional Controllers) 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xmlns="" id="{B2D7B577-05D8-4221-9C4B-2828937C5762}"/>
              </a:ext>
            </a:extLst>
          </p:cNvPr>
          <p:cNvSpPr/>
          <p:nvPr/>
        </p:nvSpPr>
        <p:spPr>
          <a:xfrm rot="5400000">
            <a:off x="3657600" y="3779520"/>
            <a:ext cx="1227581" cy="28422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64B89BAA-D89C-433C-895A-F01058C78F76}"/>
              </a:ext>
            </a:extLst>
          </p:cNvPr>
          <p:cNvSpPr/>
          <p:nvPr/>
        </p:nvSpPr>
        <p:spPr>
          <a:xfrm>
            <a:off x="3404616" y="4539549"/>
            <a:ext cx="1926336" cy="9692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  <a:r>
              <a:rPr lang="en-US" baseline="-25000" dirty="0"/>
              <a:t>P</a:t>
            </a:r>
            <a:endParaRPr lang="th-TH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9FCB551A-586D-4C97-8837-C25D4DC7DBD8}"/>
              </a:ext>
            </a:extLst>
          </p:cNvPr>
          <p:cNvCxnSpPr>
            <a:cxnSpLocks/>
          </p:cNvCxnSpPr>
          <p:nvPr/>
        </p:nvCxnSpPr>
        <p:spPr>
          <a:xfrm>
            <a:off x="2599944" y="5024181"/>
            <a:ext cx="829056" cy="2590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1CE582F1-6745-478E-8C82-41E6BD91E874}"/>
              </a:ext>
            </a:extLst>
          </p:cNvPr>
          <p:cNvCxnSpPr>
            <a:cxnSpLocks/>
          </p:cNvCxnSpPr>
          <p:nvPr/>
        </p:nvCxnSpPr>
        <p:spPr>
          <a:xfrm>
            <a:off x="5321808" y="5037135"/>
            <a:ext cx="829056" cy="2590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6C068B4-21D1-42FB-B512-2E44C8CA0309}"/>
              </a:ext>
            </a:extLst>
          </p:cNvPr>
          <p:cNvSpPr txBox="1"/>
          <p:nvPr/>
        </p:nvSpPr>
        <p:spPr>
          <a:xfrm>
            <a:off x="6055613" y="4307502"/>
            <a:ext cx="33194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Controller Output </a:t>
            </a:r>
          </a:p>
          <a:p>
            <a:r>
              <a:rPr lang="en-US" b="1" dirty="0"/>
              <a:t>OR </a:t>
            </a:r>
          </a:p>
          <a:p>
            <a:r>
              <a:rPr lang="en-US" b="1" dirty="0"/>
              <a:t>Manipulated Output M(t) </a:t>
            </a:r>
          </a:p>
          <a:p>
            <a:endParaRPr lang="th-TH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2D596AD-C735-4B3E-B85A-2BB1A097814E}"/>
              </a:ext>
            </a:extLst>
          </p:cNvPr>
          <p:cNvSpPr txBox="1"/>
          <p:nvPr/>
        </p:nvSpPr>
        <p:spPr>
          <a:xfrm>
            <a:off x="163258" y="4370545"/>
            <a:ext cx="26970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Controller Input </a:t>
            </a:r>
            <a:endParaRPr lang="th-TH" b="1" dirty="0"/>
          </a:p>
          <a:p>
            <a:r>
              <a:rPr lang="en-US" b="1" dirty="0"/>
              <a:t>OR</a:t>
            </a:r>
          </a:p>
          <a:p>
            <a:r>
              <a:rPr lang="en-US" b="1" dirty="0"/>
              <a:t>Error signal E(t)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F019E0C-DF91-4708-86BB-4983C8554486}"/>
              </a:ext>
            </a:extLst>
          </p:cNvPr>
          <p:cNvSpPr txBox="1"/>
          <p:nvPr/>
        </p:nvSpPr>
        <p:spPr>
          <a:xfrm>
            <a:off x="3153916" y="5560629"/>
            <a:ext cx="26970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Proportional Controller has constant Gain (K</a:t>
            </a:r>
            <a:r>
              <a:rPr lang="en-US" b="1" baseline="-25000" dirty="0"/>
              <a:t>P</a:t>
            </a:r>
            <a:r>
              <a:rPr lang="en-US" b="1" dirty="0"/>
              <a:t>)</a:t>
            </a:r>
          </a:p>
        </p:txBody>
      </p:sp>
      <p:sp>
        <p:nvSpPr>
          <p:cNvPr id="3" name="Flowchart: Or 2">
            <a:extLst>
              <a:ext uri="{FF2B5EF4-FFF2-40B4-BE49-F238E27FC236}">
                <a16:creationId xmlns:a16="http://schemas.microsoft.com/office/drawing/2014/main" xmlns="" id="{672AFF9C-40CE-4C2C-9FE7-37A4EC14DF44}"/>
              </a:ext>
            </a:extLst>
          </p:cNvPr>
          <p:cNvSpPr/>
          <p:nvPr/>
        </p:nvSpPr>
        <p:spPr>
          <a:xfrm>
            <a:off x="1490472" y="834266"/>
            <a:ext cx="673608" cy="711833"/>
          </a:xfrm>
          <a:prstGeom prst="flowChartOr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0ED5C75E-78EE-400B-88C1-D7F47A3EC408}"/>
                  </a:ext>
                </a:extLst>
              </p:cNvPr>
              <p:cNvSpPr txBox="1"/>
              <p:nvPr/>
            </p:nvSpPr>
            <p:spPr>
              <a:xfrm>
                <a:off x="2094958" y="1887564"/>
                <a:ext cx="31191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b="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ED5C75E-78EE-400B-88C1-D7F47A3EC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958" y="1887564"/>
                <a:ext cx="3119187" cy="430887"/>
              </a:xfrm>
              <a:prstGeom prst="rect">
                <a:avLst/>
              </a:prstGeom>
              <a:blipFill>
                <a:blip r:embed="rId2"/>
                <a:stretch>
                  <a:fillRect l="-2153" t="-8571" r="-3523" b="-27143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997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>
            <a:extLst>
              <a:ext uri="{FF2B5EF4-FFF2-40B4-BE49-F238E27FC236}">
                <a16:creationId xmlns:a16="http://schemas.microsoft.com/office/drawing/2014/main" xmlns="" id="{AB775BDE-68DD-4232-8B3B-4AADC540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35080"/>
            <a:ext cx="10515600" cy="80371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P-Controller (Proportional Controllers) 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64B89BAA-D89C-433C-895A-F01058C78F76}"/>
              </a:ext>
            </a:extLst>
          </p:cNvPr>
          <p:cNvSpPr/>
          <p:nvPr/>
        </p:nvSpPr>
        <p:spPr>
          <a:xfrm>
            <a:off x="2331720" y="1064829"/>
            <a:ext cx="1926336" cy="9692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  <a:r>
              <a:rPr lang="en-US" baseline="-25000" dirty="0"/>
              <a:t>P</a:t>
            </a:r>
            <a:endParaRPr lang="th-TH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9FCB551A-586D-4C97-8837-C25D4DC7DBD8}"/>
              </a:ext>
            </a:extLst>
          </p:cNvPr>
          <p:cNvCxnSpPr>
            <a:cxnSpLocks/>
          </p:cNvCxnSpPr>
          <p:nvPr/>
        </p:nvCxnSpPr>
        <p:spPr>
          <a:xfrm>
            <a:off x="1527048" y="1549461"/>
            <a:ext cx="829056" cy="2590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1CE582F1-6745-478E-8C82-41E6BD91E874}"/>
              </a:ext>
            </a:extLst>
          </p:cNvPr>
          <p:cNvCxnSpPr>
            <a:cxnSpLocks/>
          </p:cNvCxnSpPr>
          <p:nvPr/>
        </p:nvCxnSpPr>
        <p:spPr>
          <a:xfrm>
            <a:off x="4248912" y="1562415"/>
            <a:ext cx="829056" cy="2590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6C068B4-21D1-42FB-B512-2E44C8CA0309}"/>
              </a:ext>
            </a:extLst>
          </p:cNvPr>
          <p:cNvSpPr txBox="1"/>
          <p:nvPr/>
        </p:nvSpPr>
        <p:spPr>
          <a:xfrm>
            <a:off x="5077968" y="1235118"/>
            <a:ext cx="3224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M(t) </a:t>
            </a:r>
          </a:p>
          <a:p>
            <a:endParaRPr lang="th-TH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C6251BB-A819-4DEC-B5A0-74E20DDA6E4F}"/>
              </a:ext>
            </a:extLst>
          </p:cNvPr>
          <p:cNvSpPr txBox="1"/>
          <p:nvPr/>
        </p:nvSpPr>
        <p:spPr>
          <a:xfrm>
            <a:off x="885444" y="1326713"/>
            <a:ext cx="975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E(t)</a:t>
            </a:r>
            <a:endParaRPr lang="th-TH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1E1B47F-5828-4F79-8A95-AD7DF8733A95}"/>
              </a:ext>
            </a:extLst>
          </p:cNvPr>
          <p:cNvSpPr txBox="1"/>
          <p:nvPr/>
        </p:nvSpPr>
        <p:spPr>
          <a:xfrm>
            <a:off x="594072" y="2334565"/>
            <a:ext cx="115979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Output of Proportional Controller M(t) is the Input E(t) * Constant Gain K</a:t>
            </a:r>
            <a:r>
              <a:rPr lang="en-US" b="1" baseline="-25000" dirty="0"/>
              <a:t>P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14F7615D-B73F-4990-8B85-B3550A5691BA}"/>
                  </a:ext>
                </a:extLst>
              </p:cNvPr>
              <p:cNvSpPr txBox="1"/>
              <p:nvPr/>
            </p:nvSpPr>
            <p:spPr>
              <a:xfrm>
                <a:off x="1527048" y="3900418"/>
                <a:ext cx="25578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𝑴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F7615D-B73F-4990-8B85-B3550A569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048" y="3900418"/>
                <a:ext cx="2557880" cy="430887"/>
              </a:xfrm>
              <a:prstGeom prst="rect">
                <a:avLst/>
              </a:prstGeom>
              <a:blipFill>
                <a:blip r:embed="rId2"/>
                <a:stretch>
                  <a:fillRect l="-2625" t="-8451" r="-4535" b="-25352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7160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A4CE553-9DD2-4B60-AFD0-76C084438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86" y="0"/>
            <a:ext cx="10173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25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795</Words>
  <Application>Microsoft Office PowerPoint</Application>
  <PresentationFormat>Widescreen</PresentationFormat>
  <Paragraphs>186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Angsana New</vt:lpstr>
      <vt:lpstr>Arial</vt:lpstr>
      <vt:lpstr>Calibri</vt:lpstr>
      <vt:lpstr>Calibri Light</vt:lpstr>
      <vt:lpstr>Cambria Math</vt:lpstr>
      <vt:lpstr>Cordia New</vt:lpstr>
      <vt:lpstr>Wingdings</vt:lpstr>
      <vt:lpstr>Office Theme</vt:lpstr>
      <vt:lpstr>PID Controller</vt:lpstr>
      <vt:lpstr>PID Controller</vt:lpstr>
      <vt:lpstr>Function Of Controller</vt:lpstr>
      <vt:lpstr>PowerPoint Presentation</vt:lpstr>
      <vt:lpstr>P-Controller (Proportional Controllers) </vt:lpstr>
      <vt:lpstr>P-Controller (Proportional Controllers) </vt:lpstr>
      <vt:lpstr>P-Controller (Proportional Controllers) </vt:lpstr>
      <vt:lpstr>P-Controller (Proportional Controllers) </vt:lpstr>
      <vt:lpstr>PowerPoint Presentation</vt:lpstr>
      <vt:lpstr>Significance of Proportional Controller</vt:lpstr>
      <vt:lpstr>Significance of Proportional Controller</vt:lpstr>
      <vt:lpstr>Calculate the Second Order Transfer Function of Closed Loop System</vt:lpstr>
      <vt:lpstr>Second-Order Transfer Function of Proportional Controller</vt:lpstr>
      <vt:lpstr>P-I-Controller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PID Controller</dc:title>
  <dc:creator>Wazir Laghari</dc:creator>
  <cp:lastModifiedBy>Wazir laghari</cp:lastModifiedBy>
  <cp:revision>15</cp:revision>
  <dcterms:created xsi:type="dcterms:W3CDTF">2021-10-09T04:14:03Z</dcterms:created>
  <dcterms:modified xsi:type="dcterms:W3CDTF">2023-11-18T18:43:05Z</dcterms:modified>
</cp:coreProperties>
</file>